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9" r:id="rId2"/>
    <p:sldId id="297" r:id="rId3"/>
    <p:sldId id="263" r:id="rId4"/>
    <p:sldId id="265" r:id="rId5"/>
    <p:sldId id="272" r:id="rId6"/>
    <p:sldId id="273" r:id="rId7"/>
    <p:sldId id="332" r:id="rId8"/>
    <p:sldId id="292" r:id="rId9"/>
    <p:sldId id="293" r:id="rId10"/>
    <p:sldId id="278" r:id="rId11"/>
    <p:sldId id="267" r:id="rId12"/>
    <p:sldId id="295" r:id="rId13"/>
    <p:sldId id="260" r:id="rId14"/>
    <p:sldId id="328" r:id="rId15"/>
    <p:sldId id="288" r:id="rId16"/>
    <p:sldId id="289" r:id="rId17"/>
    <p:sldId id="309" r:id="rId18"/>
    <p:sldId id="329" r:id="rId19"/>
    <p:sldId id="325" r:id="rId20"/>
    <p:sldId id="300" r:id="rId21"/>
    <p:sldId id="299" r:id="rId22"/>
    <p:sldId id="311" r:id="rId23"/>
    <p:sldId id="312" r:id="rId24"/>
    <p:sldId id="313" r:id="rId25"/>
    <p:sldId id="330" r:id="rId26"/>
    <p:sldId id="326" r:id="rId27"/>
    <p:sldId id="320" r:id="rId28"/>
    <p:sldId id="321" r:id="rId29"/>
    <p:sldId id="331" r:id="rId30"/>
    <p:sldId id="316" r:id="rId31"/>
    <p:sldId id="323" r:id="rId32"/>
    <p:sldId id="324" r:id="rId33"/>
    <p:sldId id="31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005" autoAdjust="0"/>
  </p:normalViewPr>
  <p:slideViewPr>
    <p:cSldViewPr snapToGrid="0">
      <p:cViewPr varScale="1">
        <p:scale>
          <a:sx n="101" d="100"/>
          <a:sy n="101" d="100"/>
        </p:scale>
        <p:origin x="8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4969C-350C-4F6B-9181-C9B008D9F231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8C58052-0BE0-4D7C-9FB3-C358D0E97CB4}">
      <dgm:prSet custT="1"/>
      <dgm:spPr/>
      <dgm:t>
        <a:bodyPr/>
        <a:lstStyle/>
        <a:p>
          <a:r>
            <a:rPr lang="en-US" sz="24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rPr>
            <a:t>Inputs</a:t>
          </a:r>
        </a:p>
      </dgm:t>
    </dgm:pt>
    <dgm:pt modelId="{866C8737-39E0-4E5F-9F32-7A9DC7CD82D6}" type="parTrans" cxnId="{F944FE25-4230-47F8-85F8-1BE12C1C2C3A}">
      <dgm:prSet/>
      <dgm:spPr/>
      <dgm:t>
        <a:bodyPr/>
        <a:lstStyle/>
        <a:p>
          <a:endParaRPr lang="en-US"/>
        </a:p>
      </dgm:t>
    </dgm:pt>
    <dgm:pt modelId="{2214C80B-5A5A-4878-8253-74BBFC6D2673}" type="sibTrans" cxnId="{F944FE25-4230-47F8-85F8-1BE12C1C2C3A}">
      <dgm:prSet/>
      <dgm:spPr/>
      <dgm:t>
        <a:bodyPr/>
        <a:lstStyle/>
        <a:p>
          <a:endParaRPr lang="en-US"/>
        </a:p>
      </dgm:t>
    </dgm:pt>
    <dgm:pt modelId="{D35328E0-065C-4F51-875B-C4A8A961328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Operating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wavelength λ</a:t>
          </a:r>
        </a:p>
      </dgm:t>
    </dgm:pt>
    <dgm:pt modelId="{5CC2337C-BB05-467C-A984-06003C201F97}" type="parTrans" cxnId="{ADB7EFA6-B77C-47C5-BDC8-2B991D4E89CE}">
      <dgm:prSet/>
      <dgm:spPr/>
      <dgm:t>
        <a:bodyPr/>
        <a:lstStyle/>
        <a:p>
          <a:endParaRPr lang="en-US"/>
        </a:p>
      </dgm:t>
    </dgm:pt>
    <dgm:pt modelId="{B7331DFA-3FAD-47C3-8FEF-62C185ADF18E}" type="sibTrans" cxnId="{ADB7EFA6-B77C-47C5-BDC8-2B991D4E89CE}">
      <dgm:prSet/>
      <dgm:spPr/>
      <dgm:t>
        <a:bodyPr/>
        <a:lstStyle/>
        <a:p>
          <a:endParaRPr lang="en-US"/>
        </a:p>
      </dgm:t>
    </dgm:pt>
    <dgm:pt modelId="{2247816E-8C04-4E1C-8BB2-DE514909F0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Desired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outgoing angle θ</a:t>
          </a:r>
        </a:p>
      </dgm:t>
    </dgm:pt>
    <dgm:pt modelId="{655739BE-BC7F-4B13-9B13-F2976EA2F86D}" type="parTrans" cxnId="{089EAE86-1857-4D15-BB0B-047060A74A90}">
      <dgm:prSet/>
      <dgm:spPr/>
      <dgm:t>
        <a:bodyPr/>
        <a:lstStyle/>
        <a:p>
          <a:endParaRPr lang="en-US"/>
        </a:p>
      </dgm:t>
    </dgm:pt>
    <dgm:pt modelId="{93ACDE0C-48B4-41AB-B910-4982158ECEAF}" type="sibTrans" cxnId="{089EAE86-1857-4D15-BB0B-047060A74A90}">
      <dgm:prSet/>
      <dgm:spPr/>
      <dgm:t>
        <a:bodyPr/>
        <a:lstStyle/>
        <a:p>
          <a:endParaRPr lang="en-US"/>
        </a:p>
      </dgm:t>
    </dgm:pt>
    <dgm:pt modelId="{09A68099-18AC-47A7-BE0B-4D1D789B8F5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N-dimensional noise vector z</a:t>
          </a:r>
        </a:p>
      </dgm:t>
    </dgm:pt>
    <dgm:pt modelId="{34A52E52-6B03-4372-ACF2-4FF5965408C9}" type="parTrans" cxnId="{B627F598-C447-4453-AB57-7409BDEF0D02}">
      <dgm:prSet/>
      <dgm:spPr/>
      <dgm:t>
        <a:bodyPr/>
        <a:lstStyle/>
        <a:p>
          <a:endParaRPr lang="en-US"/>
        </a:p>
      </dgm:t>
    </dgm:pt>
    <dgm:pt modelId="{EDAC7599-F343-4D17-A305-07EEC6B3E91D}" type="sibTrans" cxnId="{B627F598-C447-4453-AB57-7409BDEF0D02}">
      <dgm:prSet/>
      <dgm:spPr/>
      <dgm:t>
        <a:bodyPr/>
        <a:lstStyle/>
        <a:p>
          <a:endParaRPr lang="en-US"/>
        </a:p>
      </dgm:t>
    </dgm:pt>
    <dgm:pt modelId="{055D157E-F57B-48EB-B0E4-C8A0A1F0F2B3}" type="pres">
      <dgm:prSet presAssocID="{F2E4969C-350C-4F6B-9181-C9B008D9F23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7A478A1-391B-41F4-9B87-D4180496B4BF}" type="pres">
      <dgm:prSet presAssocID="{C8C58052-0BE0-4D7C-9FB3-C358D0E97CB4}" presName="hierRoot1" presStyleCnt="0">
        <dgm:presLayoutVars>
          <dgm:hierBranch val="init"/>
        </dgm:presLayoutVars>
      </dgm:prSet>
      <dgm:spPr/>
    </dgm:pt>
    <dgm:pt modelId="{E1B59667-5CB6-4524-87C1-A5947D6FBE67}" type="pres">
      <dgm:prSet presAssocID="{C8C58052-0BE0-4D7C-9FB3-C358D0E97CB4}" presName="rootComposite1" presStyleCnt="0"/>
      <dgm:spPr/>
    </dgm:pt>
    <dgm:pt modelId="{081BAD41-D3D5-4FDB-A460-EE0CE64277C6}" type="pres">
      <dgm:prSet presAssocID="{C8C58052-0BE0-4D7C-9FB3-C358D0E97CB4}" presName="rootText1" presStyleLbl="node0" presStyleIdx="0" presStyleCnt="1">
        <dgm:presLayoutVars>
          <dgm:chPref val="3"/>
        </dgm:presLayoutVars>
      </dgm:prSet>
      <dgm:spPr/>
    </dgm:pt>
    <dgm:pt modelId="{8CFF5459-DDB2-46DC-B20F-218663D67702}" type="pres">
      <dgm:prSet presAssocID="{C8C58052-0BE0-4D7C-9FB3-C358D0E97CB4}" presName="rootConnector1" presStyleLbl="node1" presStyleIdx="0" presStyleCnt="0"/>
      <dgm:spPr/>
    </dgm:pt>
    <dgm:pt modelId="{29FF2FBA-61A6-42D6-AC09-5A31CBF0209A}" type="pres">
      <dgm:prSet presAssocID="{C8C58052-0BE0-4D7C-9FB3-C358D0E97CB4}" presName="hierChild2" presStyleCnt="0"/>
      <dgm:spPr/>
    </dgm:pt>
    <dgm:pt modelId="{8568265C-F869-4734-8675-086DA29023A4}" type="pres">
      <dgm:prSet presAssocID="{5CC2337C-BB05-467C-A984-06003C201F97}" presName="Name37" presStyleLbl="parChTrans1D2" presStyleIdx="0" presStyleCnt="3"/>
      <dgm:spPr/>
    </dgm:pt>
    <dgm:pt modelId="{32962FED-A2A9-4844-A676-433AB0E72398}" type="pres">
      <dgm:prSet presAssocID="{D35328E0-065C-4F51-875B-C4A8A9613286}" presName="hierRoot2" presStyleCnt="0">
        <dgm:presLayoutVars>
          <dgm:hierBranch val="init"/>
        </dgm:presLayoutVars>
      </dgm:prSet>
      <dgm:spPr/>
    </dgm:pt>
    <dgm:pt modelId="{3A6C20EF-1A77-43D0-98AE-9B2DE6CD5178}" type="pres">
      <dgm:prSet presAssocID="{D35328E0-065C-4F51-875B-C4A8A9613286}" presName="rootComposite" presStyleCnt="0"/>
      <dgm:spPr/>
    </dgm:pt>
    <dgm:pt modelId="{55BE30F8-5613-4783-AEBD-CAC8ABAD4481}" type="pres">
      <dgm:prSet presAssocID="{D35328E0-065C-4F51-875B-C4A8A9613286}" presName="rootText" presStyleLbl="node2" presStyleIdx="0" presStyleCnt="3">
        <dgm:presLayoutVars>
          <dgm:chPref val="3"/>
        </dgm:presLayoutVars>
      </dgm:prSet>
      <dgm:spPr/>
    </dgm:pt>
    <dgm:pt modelId="{DE65D725-1032-423E-96B8-8D06B504D38A}" type="pres">
      <dgm:prSet presAssocID="{D35328E0-065C-4F51-875B-C4A8A9613286}" presName="rootConnector" presStyleLbl="node2" presStyleIdx="0" presStyleCnt="3"/>
      <dgm:spPr/>
    </dgm:pt>
    <dgm:pt modelId="{C2098747-44E1-4226-8BDE-32129FB85882}" type="pres">
      <dgm:prSet presAssocID="{D35328E0-065C-4F51-875B-C4A8A9613286}" presName="hierChild4" presStyleCnt="0"/>
      <dgm:spPr/>
    </dgm:pt>
    <dgm:pt modelId="{DE8BA594-925E-484B-9E67-B16D2BC0702B}" type="pres">
      <dgm:prSet presAssocID="{D35328E0-065C-4F51-875B-C4A8A9613286}" presName="hierChild5" presStyleCnt="0"/>
      <dgm:spPr/>
    </dgm:pt>
    <dgm:pt modelId="{61F7639C-3F21-45FA-BE82-2744C03EFD42}" type="pres">
      <dgm:prSet presAssocID="{655739BE-BC7F-4B13-9B13-F2976EA2F86D}" presName="Name37" presStyleLbl="parChTrans1D2" presStyleIdx="1" presStyleCnt="3"/>
      <dgm:spPr/>
    </dgm:pt>
    <dgm:pt modelId="{E6327444-B938-470D-AA1F-5940225F1CDA}" type="pres">
      <dgm:prSet presAssocID="{2247816E-8C04-4E1C-8BB2-DE514909F00B}" presName="hierRoot2" presStyleCnt="0">
        <dgm:presLayoutVars>
          <dgm:hierBranch val="init"/>
        </dgm:presLayoutVars>
      </dgm:prSet>
      <dgm:spPr/>
    </dgm:pt>
    <dgm:pt modelId="{A951D359-C58C-4E88-8331-35EAE4D19D19}" type="pres">
      <dgm:prSet presAssocID="{2247816E-8C04-4E1C-8BB2-DE514909F00B}" presName="rootComposite" presStyleCnt="0"/>
      <dgm:spPr/>
    </dgm:pt>
    <dgm:pt modelId="{100ADCCA-6F36-4B72-9FD0-F5DD954BA324}" type="pres">
      <dgm:prSet presAssocID="{2247816E-8C04-4E1C-8BB2-DE514909F00B}" presName="rootText" presStyleLbl="node2" presStyleIdx="1" presStyleCnt="3">
        <dgm:presLayoutVars>
          <dgm:chPref val="3"/>
        </dgm:presLayoutVars>
      </dgm:prSet>
      <dgm:spPr/>
    </dgm:pt>
    <dgm:pt modelId="{32FA2D82-8969-425D-BDC3-C39CEEC6BF93}" type="pres">
      <dgm:prSet presAssocID="{2247816E-8C04-4E1C-8BB2-DE514909F00B}" presName="rootConnector" presStyleLbl="node2" presStyleIdx="1" presStyleCnt="3"/>
      <dgm:spPr/>
    </dgm:pt>
    <dgm:pt modelId="{BD0656BE-5AAB-449B-B53E-A545DBF6DDA1}" type="pres">
      <dgm:prSet presAssocID="{2247816E-8C04-4E1C-8BB2-DE514909F00B}" presName="hierChild4" presStyleCnt="0"/>
      <dgm:spPr/>
    </dgm:pt>
    <dgm:pt modelId="{BD5263B5-0723-4309-92C9-0401C7F374F9}" type="pres">
      <dgm:prSet presAssocID="{2247816E-8C04-4E1C-8BB2-DE514909F00B}" presName="hierChild5" presStyleCnt="0"/>
      <dgm:spPr/>
    </dgm:pt>
    <dgm:pt modelId="{5B53D3C9-B909-4F77-A772-D5F93AA02C04}" type="pres">
      <dgm:prSet presAssocID="{34A52E52-6B03-4372-ACF2-4FF5965408C9}" presName="Name37" presStyleLbl="parChTrans1D2" presStyleIdx="2" presStyleCnt="3"/>
      <dgm:spPr/>
    </dgm:pt>
    <dgm:pt modelId="{B1B9F4D8-0139-40DE-862C-10961FA65E42}" type="pres">
      <dgm:prSet presAssocID="{09A68099-18AC-47A7-BE0B-4D1D789B8F50}" presName="hierRoot2" presStyleCnt="0">
        <dgm:presLayoutVars>
          <dgm:hierBranch val="init"/>
        </dgm:presLayoutVars>
      </dgm:prSet>
      <dgm:spPr/>
    </dgm:pt>
    <dgm:pt modelId="{3C4A1804-26F8-49AA-9C41-09F352F2E57F}" type="pres">
      <dgm:prSet presAssocID="{09A68099-18AC-47A7-BE0B-4D1D789B8F50}" presName="rootComposite" presStyleCnt="0"/>
      <dgm:spPr/>
    </dgm:pt>
    <dgm:pt modelId="{6CD95DCB-41FF-4FBA-A3E8-9218DB08A80A}" type="pres">
      <dgm:prSet presAssocID="{09A68099-18AC-47A7-BE0B-4D1D789B8F50}" presName="rootText" presStyleLbl="node2" presStyleIdx="2" presStyleCnt="3">
        <dgm:presLayoutVars>
          <dgm:chPref val="3"/>
        </dgm:presLayoutVars>
      </dgm:prSet>
      <dgm:spPr/>
    </dgm:pt>
    <dgm:pt modelId="{F4711A8B-3E07-4489-AAD6-D82A6C5DF7D7}" type="pres">
      <dgm:prSet presAssocID="{09A68099-18AC-47A7-BE0B-4D1D789B8F50}" presName="rootConnector" presStyleLbl="node2" presStyleIdx="2" presStyleCnt="3"/>
      <dgm:spPr/>
    </dgm:pt>
    <dgm:pt modelId="{DD2D1176-5CB1-481D-9E85-F2E5613F62FE}" type="pres">
      <dgm:prSet presAssocID="{09A68099-18AC-47A7-BE0B-4D1D789B8F50}" presName="hierChild4" presStyleCnt="0"/>
      <dgm:spPr/>
    </dgm:pt>
    <dgm:pt modelId="{5EFB73B2-F2D8-45A3-B56C-39161DC60921}" type="pres">
      <dgm:prSet presAssocID="{09A68099-18AC-47A7-BE0B-4D1D789B8F50}" presName="hierChild5" presStyleCnt="0"/>
      <dgm:spPr/>
    </dgm:pt>
    <dgm:pt modelId="{2F899B8B-C3AD-43D3-8741-5AF58C2C4C97}" type="pres">
      <dgm:prSet presAssocID="{C8C58052-0BE0-4D7C-9FB3-C358D0E97CB4}" presName="hierChild3" presStyleCnt="0"/>
      <dgm:spPr/>
    </dgm:pt>
  </dgm:ptLst>
  <dgm:cxnLst>
    <dgm:cxn modelId="{75C3E11E-F5A7-4331-9A97-D578CA9E2772}" type="presOf" srcId="{C8C58052-0BE0-4D7C-9FB3-C358D0E97CB4}" destId="{8CFF5459-DDB2-46DC-B20F-218663D67702}" srcOrd="1" destOrd="0" presId="urn:microsoft.com/office/officeart/2005/8/layout/orgChart1"/>
    <dgm:cxn modelId="{5625F224-B507-4082-8CD8-E5E111177C5C}" type="presOf" srcId="{5CC2337C-BB05-467C-A984-06003C201F97}" destId="{8568265C-F869-4734-8675-086DA29023A4}" srcOrd="0" destOrd="0" presId="urn:microsoft.com/office/officeart/2005/8/layout/orgChart1"/>
    <dgm:cxn modelId="{F944FE25-4230-47F8-85F8-1BE12C1C2C3A}" srcId="{F2E4969C-350C-4F6B-9181-C9B008D9F231}" destId="{C8C58052-0BE0-4D7C-9FB3-C358D0E97CB4}" srcOrd="0" destOrd="0" parTransId="{866C8737-39E0-4E5F-9F32-7A9DC7CD82D6}" sibTransId="{2214C80B-5A5A-4878-8253-74BBFC6D2673}"/>
    <dgm:cxn modelId="{314FC036-C22B-49EC-8D5C-864CB8542F3D}" type="presOf" srcId="{09A68099-18AC-47A7-BE0B-4D1D789B8F50}" destId="{6CD95DCB-41FF-4FBA-A3E8-9218DB08A80A}" srcOrd="0" destOrd="0" presId="urn:microsoft.com/office/officeart/2005/8/layout/orgChart1"/>
    <dgm:cxn modelId="{02026878-631E-4FE7-9B47-E6D664D4B00D}" type="presOf" srcId="{34A52E52-6B03-4372-ACF2-4FF5965408C9}" destId="{5B53D3C9-B909-4F77-A772-D5F93AA02C04}" srcOrd="0" destOrd="0" presId="urn:microsoft.com/office/officeart/2005/8/layout/orgChart1"/>
    <dgm:cxn modelId="{79288A78-192E-447A-AACB-B24CA0CC3471}" type="presOf" srcId="{F2E4969C-350C-4F6B-9181-C9B008D9F231}" destId="{055D157E-F57B-48EB-B0E4-C8A0A1F0F2B3}" srcOrd="0" destOrd="0" presId="urn:microsoft.com/office/officeart/2005/8/layout/orgChart1"/>
    <dgm:cxn modelId="{19A70183-28A1-48ED-8FDA-90F874084C70}" type="presOf" srcId="{D35328E0-065C-4F51-875B-C4A8A9613286}" destId="{DE65D725-1032-423E-96B8-8D06B504D38A}" srcOrd="1" destOrd="0" presId="urn:microsoft.com/office/officeart/2005/8/layout/orgChart1"/>
    <dgm:cxn modelId="{089EAE86-1857-4D15-BB0B-047060A74A90}" srcId="{C8C58052-0BE0-4D7C-9FB3-C358D0E97CB4}" destId="{2247816E-8C04-4E1C-8BB2-DE514909F00B}" srcOrd="1" destOrd="0" parTransId="{655739BE-BC7F-4B13-9B13-F2976EA2F86D}" sibTransId="{93ACDE0C-48B4-41AB-B910-4982158ECEAF}"/>
    <dgm:cxn modelId="{E0A76787-92A5-4325-B45C-C92DF454C7C0}" type="presOf" srcId="{655739BE-BC7F-4B13-9B13-F2976EA2F86D}" destId="{61F7639C-3F21-45FA-BE82-2744C03EFD42}" srcOrd="0" destOrd="0" presId="urn:microsoft.com/office/officeart/2005/8/layout/orgChart1"/>
    <dgm:cxn modelId="{B627F598-C447-4453-AB57-7409BDEF0D02}" srcId="{C8C58052-0BE0-4D7C-9FB3-C358D0E97CB4}" destId="{09A68099-18AC-47A7-BE0B-4D1D789B8F50}" srcOrd="2" destOrd="0" parTransId="{34A52E52-6B03-4372-ACF2-4FF5965408C9}" sibTransId="{EDAC7599-F343-4D17-A305-07EEC6B3E91D}"/>
    <dgm:cxn modelId="{ADB7EFA6-B77C-47C5-BDC8-2B991D4E89CE}" srcId="{C8C58052-0BE0-4D7C-9FB3-C358D0E97CB4}" destId="{D35328E0-065C-4F51-875B-C4A8A9613286}" srcOrd="0" destOrd="0" parTransId="{5CC2337C-BB05-467C-A984-06003C201F97}" sibTransId="{B7331DFA-3FAD-47C3-8FEF-62C185ADF18E}"/>
    <dgm:cxn modelId="{3B4BC4A9-2E4F-4D26-B515-937B279CFF3B}" type="presOf" srcId="{D35328E0-065C-4F51-875B-C4A8A9613286}" destId="{55BE30F8-5613-4783-AEBD-CAC8ABAD4481}" srcOrd="0" destOrd="0" presId="urn:microsoft.com/office/officeart/2005/8/layout/orgChart1"/>
    <dgm:cxn modelId="{2625F1B0-7499-4964-AB85-027CFB42225E}" type="presOf" srcId="{09A68099-18AC-47A7-BE0B-4D1D789B8F50}" destId="{F4711A8B-3E07-4489-AAD6-D82A6C5DF7D7}" srcOrd="1" destOrd="0" presId="urn:microsoft.com/office/officeart/2005/8/layout/orgChart1"/>
    <dgm:cxn modelId="{317AE5D2-3FDF-44A9-8CB6-518DFC306EAC}" type="presOf" srcId="{2247816E-8C04-4E1C-8BB2-DE514909F00B}" destId="{32FA2D82-8969-425D-BDC3-C39CEEC6BF93}" srcOrd="1" destOrd="0" presId="urn:microsoft.com/office/officeart/2005/8/layout/orgChart1"/>
    <dgm:cxn modelId="{4E9B1CDE-8054-4488-A34E-212426BC4913}" type="presOf" srcId="{C8C58052-0BE0-4D7C-9FB3-C358D0E97CB4}" destId="{081BAD41-D3D5-4FDB-A460-EE0CE64277C6}" srcOrd="0" destOrd="0" presId="urn:microsoft.com/office/officeart/2005/8/layout/orgChart1"/>
    <dgm:cxn modelId="{BB65B0F3-252D-4F19-9AFE-DC971565B815}" type="presOf" srcId="{2247816E-8C04-4E1C-8BB2-DE514909F00B}" destId="{100ADCCA-6F36-4B72-9FD0-F5DD954BA324}" srcOrd="0" destOrd="0" presId="urn:microsoft.com/office/officeart/2005/8/layout/orgChart1"/>
    <dgm:cxn modelId="{681F216E-3CD3-4A41-90EA-6240BD508B04}" type="presParOf" srcId="{055D157E-F57B-48EB-B0E4-C8A0A1F0F2B3}" destId="{37A478A1-391B-41F4-9B87-D4180496B4BF}" srcOrd="0" destOrd="0" presId="urn:microsoft.com/office/officeart/2005/8/layout/orgChart1"/>
    <dgm:cxn modelId="{71AECB66-EEA5-4D56-853D-74AE0E9F1B4B}" type="presParOf" srcId="{37A478A1-391B-41F4-9B87-D4180496B4BF}" destId="{E1B59667-5CB6-4524-87C1-A5947D6FBE67}" srcOrd="0" destOrd="0" presId="urn:microsoft.com/office/officeart/2005/8/layout/orgChart1"/>
    <dgm:cxn modelId="{34137626-BA14-4448-A47B-C1EB5B8BB593}" type="presParOf" srcId="{E1B59667-5CB6-4524-87C1-A5947D6FBE67}" destId="{081BAD41-D3D5-4FDB-A460-EE0CE64277C6}" srcOrd="0" destOrd="0" presId="urn:microsoft.com/office/officeart/2005/8/layout/orgChart1"/>
    <dgm:cxn modelId="{6E2047A5-B07A-451E-9AC2-6AD4C87AA15F}" type="presParOf" srcId="{E1B59667-5CB6-4524-87C1-A5947D6FBE67}" destId="{8CFF5459-DDB2-46DC-B20F-218663D67702}" srcOrd="1" destOrd="0" presId="urn:microsoft.com/office/officeart/2005/8/layout/orgChart1"/>
    <dgm:cxn modelId="{5AF2722D-EE30-4DB1-9005-30DEE0115E43}" type="presParOf" srcId="{37A478A1-391B-41F4-9B87-D4180496B4BF}" destId="{29FF2FBA-61A6-42D6-AC09-5A31CBF0209A}" srcOrd="1" destOrd="0" presId="urn:microsoft.com/office/officeart/2005/8/layout/orgChart1"/>
    <dgm:cxn modelId="{141496B0-2859-42AB-B704-E4E48192B6CC}" type="presParOf" srcId="{29FF2FBA-61A6-42D6-AC09-5A31CBF0209A}" destId="{8568265C-F869-4734-8675-086DA29023A4}" srcOrd="0" destOrd="0" presId="urn:microsoft.com/office/officeart/2005/8/layout/orgChart1"/>
    <dgm:cxn modelId="{5C5FE092-670C-4181-B896-6111A54A1493}" type="presParOf" srcId="{29FF2FBA-61A6-42D6-AC09-5A31CBF0209A}" destId="{32962FED-A2A9-4844-A676-433AB0E72398}" srcOrd="1" destOrd="0" presId="urn:microsoft.com/office/officeart/2005/8/layout/orgChart1"/>
    <dgm:cxn modelId="{712B2BB8-4CCA-448D-A211-437F469C2A44}" type="presParOf" srcId="{32962FED-A2A9-4844-A676-433AB0E72398}" destId="{3A6C20EF-1A77-43D0-98AE-9B2DE6CD5178}" srcOrd="0" destOrd="0" presId="urn:microsoft.com/office/officeart/2005/8/layout/orgChart1"/>
    <dgm:cxn modelId="{70CAD5E5-4816-4279-9F47-2D9F90C61758}" type="presParOf" srcId="{3A6C20EF-1A77-43D0-98AE-9B2DE6CD5178}" destId="{55BE30F8-5613-4783-AEBD-CAC8ABAD4481}" srcOrd="0" destOrd="0" presId="urn:microsoft.com/office/officeart/2005/8/layout/orgChart1"/>
    <dgm:cxn modelId="{F8ECA473-B827-498A-8BFC-BA958EAF1481}" type="presParOf" srcId="{3A6C20EF-1A77-43D0-98AE-9B2DE6CD5178}" destId="{DE65D725-1032-423E-96B8-8D06B504D38A}" srcOrd="1" destOrd="0" presId="urn:microsoft.com/office/officeart/2005/8/layout/orgChart1"/>
    <dgm:cxn modelId="{3068A6E2-6B28-498A-A14E-BCDA6523D64D}" type="presParOf" srcId="{32962FED-A2A9-4844-A676-433AB0E72398}" destId="{C2098747-44E1-4226-8BDE-32129FB85882}" srcOrd="1" destOrd="0" presId="urn:microsoft.com/office/officeart/2005/8/layout/orgChart1"/>
    <dgm:cxn modelId="{E005DBBC-FC05-41A1-B684-8D51CA98D909}" type="presParOf" srcId="{32962FED-A2A9-4844-A676-433AB0E72398}" destId="{DE8BA594-925E-484B-9E67-B16D2BC0702B}" srcOrd="2" destOrd="0" presId="urn:microsoft.com/office/officeart/2005/8/layout/orgChart1"/>
    <dgm:cxn modelId="{1B938E3B-EF48-4FB1-B819-9BD7ECDFB7E3}" type="presParOf" srcId="{29FF2FBA-61A6-42D6-AC09-5A31CBF0209A}" destId="{61F7639C-3F21-45FA-BE82-2744C03EFD42}" srcOrd="2" destOrd="0" presId="urn:microsoft.com/office/officeart/2005/8/layout/orgChart1"/>
    <dgm:cxn modelId="{43D17AC7-DA40-4BAA-BAE5-688098BF9828}" type="presParOf" srcId="{29FF2FBA-61A6-42D6-AC09-5A31CBF0209A}" destId="{E6327444-B938-470D-AA1F-5940225F1CDA}" srcOrd="3" destOrd="0" presId="urn:microsoft.com/office/officeart/2005/8/layout/orgChart1"/>
    <dgm:cxn modelId="{212BCF01-6C73-43FD-9B62-6BBDD9AE8543}" type="presParOf" srcId="{E6327444-B938-470D-AA1F-5940225F1CDA}" destId="{A951D359-C58C-4E88-8331-35EAE4D19D19}" srcOrd="0" destOrd="0" presId="urn:microsoft.com/office/officeart/2005/8/layout/orgChart1"/>
    <dgm:cxn modelId="{8D53AAE9-93E0-4693-AA37-C6757F97C98F}" type="presParOf" srcId="{A951D359-C58C-4E88-8331-35EAE4D19D19}" destId="{100ADCCA-6F36-4B72-9FD0-F5DD954BA324}" srcOrd="0" destOrd="0" presId="urn:microsoft.com/office/officeart/2005/8/layout/orgChart1"/>
    <dgm:cxn modelId="{8B05E983-5509-414A-B729-D74CB6A9B027}" type="presParOf" srcId="{A951D359-C58C-4E88-8331-35EAE4D19D19}" destId="{32FA2D82-8969-425D-BDC3-C39CEEC6BF93}" srcOrd="1" destOrd="0" presId="urn:microsoft.com/office/officeart/2005/8/layout/orgChart1"/>
    <dgm:cxn modelId="{C8C39506-B58F-4DB6-B950-CBCDEDADE3C0}" type="presParOf" srcId="{E6327444-B938-470D-AA1F-5940225F1CDA}" destId="{BD0656BE-5AAB-449B-B53E-A545DBF6DDA1}" srcOrd="1" destOrd="0" presId="urn:microsoft.com/office/officeart/2005/8/layout/orgChart1"/>
    <dgm:cxn modelId="{81D97552-3A04-410C-A6BF-DEC2C078FB6A}" type="presParOf" srcId="{E6327444-B938-470D-AA1F-5940225F1CDA}" destId="{BD5263B5-0723-4309-92C9-0401C7F374F9}" srcOrd="2" destOrd="0" presId="urn:microsoft.com/office/officeart/2005/8/layout/orgChart1"/>
    <dgm:cxn modelId="{9AD8DE96-8AF8-4914-B5A5-887C54D93C00}" type="presParOf" srcId="{29FF2FBA-61A6-42D6-AC09-5A31CBF0209A}" destId="{5B53D3C9-B909-4F77-A772-D5F93AA02C04}" srcOrd="4" destOrd="0" presId="urn:microsoft.com/office/officeart/2005/8/layout/orgChart1"/>
    <dgm:cxn modelId="{8BD34811-2590-4F78-A383-3B4F2B3004A1}" type="presParOf" srcId="{29FF2FBA-61A6-42D6-AC09-5A31CBF0209A}" destId="{B1B9F4D8-0139-40DE-862C-10961FA65E42}" srcOrd="5" destOrd="0" presId="urn:microsoft.com/office/officeart/2005/8/layout/orgChart1"/>
    <dgm:cxn modelId="{CB8DCC50-C525-48ED-B5B4-DF394DF2A6F3}" type="presParOf" srcId="{B1B9F4D8-0139-40DE-862C-10961FA65E42}" destId="{3C4A1804-26F8-49AA-9C41-09F352F2E57F}" srcOrd="0" destOrd="0" presId="urn:microsoft.com/office/officeart/2005/8/layout/orgChart1"/>
    <dgm:cxn modelId="{E76300ED-DB8F-4613-8878-AC22D67D4AFB}" type="presParOf" srcId="{3C4A1804-26F8-49AA-9C41-09F352F2E57F}" destId="{6CD95DCB-41FF-4FBA-A3E8-9218DB08A80A}" srcOrd="0" destOrd="0" presId="urn:microsoft.com/office/officeart/2005/8/layout/orgChart1"/>
    <dgm:cxn modelId="{04820ABD-FAE4-4A23-B6FB-9241DAD3253A}" type="presParOf" srcId="{3C4A1804-26F8-49AA-9C41-09F352F2E57F}" destId="{F4711A8B-3E07-4489-AAD6-D82A6C5DF7D7}" srcOrd="1" destOrd="0" presId="urn:microsoft.com/office/officeart/2005/8/layout/orgChart1"/>
    <dgm:cxn modelId="{4978B67F-AA13-41CE-8EBA-0E2F2A0D8FEE}" type="presParOf" srcId="{B1B9F4D8-0139-40DE-862C-10961FA65E42}" destId="{DD2D1176-5CB1-481D-9E85-F2E5613F62FE}" srcOrd="1" destOrd="0" presId="urn:microsoft.com/office/officeart/2005/8/layout/orgChart1"/>
    <dgm:cxn modelId="{79050E32-B12C-4749-BCB0-FF6C169405EA}" type="presParOf" srcId="{B1B9F4D8-0139-40DE-862C-10961FA65E42}" destId="{5EFB73B2-F2D8-45A3-B56C-39161DC60921}" srcOrd="2" destOrd="0" presId="urn:microsoft.com/office/officeart/2005/8/layout/orgChart1"/>
    <dgm:cxn modelId="{3625F48E-82AA-4710-B3A3-6C1273145198}" type="presParOf" srcId="{37A478A1-391B-41F4-9B87-D4180496B4BF}" destId="{2F899B8B-C3AD-43D3-8741-5AF58C2C4C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45F38F-78C3-4558-AB3D-A6BD2A0B88B9}" type="doc">
      <dgm:prSet loTypeId="urn:microsoft.com/office/officeart/2005/8/layout/orgChart1" loCatId="hierarchy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D3F88EB-89FE-4975-B6CB-D51A487C4721}">
      <dgm:prSet custT="1"/>
      <dgm:spPr/>
      <dgm:t>
        <a:bodyPr/>
        <a:lstStyle/>
        <a:p>
          <a:r>
            <a:rPr lang="en-US" sz="24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rPr>
            <a:t>Outputs</a:t>
          </a:r>
          <a:r>
            <a:rPr lang="en-US" sz="1900" kern="1200" dirty="0"/>
            <a:t> </a:t>
          </a:r>
        </a:p>
      </dgm:t>
    </dgm:pt>
    <dgm:pt modelId="{2C484887-AD6C-43EC-9A3F-452DF4A326B5}" type="parTrans" cxnId="{CC51DECC-E317-4831-B702-50124FABE2A4}">
      <dgm:prSet/>
      <dgm:spPr/>
      <dgm:t>
        <a:bodyPr/>
        <a:lstStyle/>
        <a:p>
          <a:endParaRPr lang="en-US"/>
        </a:p>
      </dgm:t>
    </dgm:pt>
    <dgm:pt modelId="{99E05C3A-FDD5-4402-BE7C-D22EF511A076}" type="sibTrans" cxnId="{CC51DECC-E317-4831-B702-50124FABE2A4}">
      <dgm:prSet/>
      <dgm:spPr/>
      <dgm:t>
        <a:bodyPr/>
        <a:lstStyle/>
        <a:p>
          <a:endParaRPr lang="en-US"/>
        </a:p>
      </dgm:t>
    </dgm:pt>
    <dgm:pt modelId="{1F94C709-F21F-46AE-9D91-89102D0C488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Refractive index profiles of the devices</a:t>
          </a:r>
        </a:p>
      </dgm:t>
    </dgm:pt>
    <dgm:pt modelId="{B8E4DF85-A819-4B93-B1D8-F927F92BD442}" type="parTrans" cxnId="{11F31CC8-DEF7-4D37-8084-AB0727E996FD}">
      <dgm:prSet/>
      <dgm:spPr/>
      <dgm:t>
        <a:bodyPr/>
        <a:lstStyle/>
        <a:p>
          <a:endParaRPr lang="en-US"/>
        </a:p>
      </dgm:t>
    </dgm:pt>
    <dgm:pt modelId="{E71380C4-F8E3-4EE6-9C1C-E7E3483640F2}" type="sibTrans" cxnId="{11F31CC8-DEF7-4D37-8084-AB0727E996FD}">
      <dgm:prSet/>
      <dgm:spPr/>
      <dgm:t>
        <a:bodyPr/>
        <a:lstStyle/>
        <a:p>
          <a:endParaRPr lang="en-US"/>
        </a:p>
      </dgm:t>
    </dgm:pt>
    <dgm:pt modelId="{0740E2DF-EBAA-4ADF-A2D7-5FAC5C97A1C7}" type="pres">
      <dgm:prSet presAssocID="{BD45F38F-78C3-4558-AB3D-A6BD2A0B88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7B82CCA-89F4-4C5A-9C86-CDC8A49C9AC2}" type="pres">
      <dgm:prSet presAssocID="{7D3F88EB-89FE-4975-B6CB-D51A487C4721}" presName="hierRoot1" presStyleCnt="0">
        <dgm:presLayoutVars>
          <dgm:hierBranch val="init"/>
        </dgm:presLayoutVars>
      </dgm:prSet>
      <dgm:spPr/>
    </dgm:pt>
    <dgm:pt modelId="{F50E67BF-4627-4FD5-B0DA-CCB398B19855}" type="pres">
      <dgm:prSet presAssocID="{7D3F88EB-89FE-4975-B6CB-D51A487C4721}" presName="rootComposite1" presStyleCnt="0"/>
      <dgm:spPr/>
    </dgm:pt>
    <dgm:pt modelId="{EF672103-968F-4415-B29A-64E5DE448034}" type="pres">
      <dgm:prSet presAssocID="{7D3F88EB-89FE-4975-B6CB-D51A487C4721}" presName="rootText1" presStyleLbl="node0" presStyleIdx="0" presStyleCnt="1">
        <dgm:presLayoutVars>
          <dgm:chPref val="3"/>
        </dgm:presLayoutVars>
      </dgm:prSet>
      <dgm:spPr/>
    </dgm:pt>
    <dgm:pt modelId="{183DBA6B-2AA1-429C-8B73-39F031F10A01}" type="pres">
      <dgm:prSet presAssocID="{7D3F88EB-89FE-4975-B6CB-D51A487C4721}" presName="rootConnector1" presStyleLbl="node1" presStyleIdx="0" presStyleCnt="0"/>
      <dgm:spPr/>
    </dgm:pt>
    <dgm:pt modelId="{FC4E1154-3859-40DE-BAAD-10F21F23AB97}" type="pres">
      <dgm:prSet presAssocID="{7D3F88EB-89FE-4975-B6CB-D51A487C4721}" presName="hierChild2" presStyleCnt="0"/>
      <dgm:spPr/>
    </dgm:pt>
    <dgm:pt modelId="{640CF02D-043C-4B9B-937F-58D1EEBC66A5}" type="pres">
      <dgm:prSet presAssocID="{B8E4DF85-A819-4B93-B1D8-F927F92BD442}" presName="Name37" presStyleLbl="parChTrans1D2" presStyleIdx="0" presStyleCnt="1"/>
      <dgm:spPr/>
    </dgm:pt>
    <dgm:pt modelId="{1B83D420-53E2-477A-A568-EB68513A1EB6}" type="pres">
      <dgm:prSet presAssocID="{1F94C709-F21F-46AE-9D91-89102D0C488C}" presName="hierRoot2" presStyleCnt="0">
        <dgm:presLayoutVars>
          <dgm:hierBranch val="init"/>
        </dgm:presLayoutVars>
      </dgm:prSet>
      <dgm:spPr/>
    </dgm:pt>
    <dgm:pt modelId="{28664EBA-52EE-49E1-AA28-487174934E09}" type="pres">
      <dgm:prSet presAssocID="{1F94C709-F21F-46AE-9D91-89102D0C488C}" presName="rootComposite" presStyleCnt="0"/>
      <dgm:spPr/>
    </dgm:pt>
    <dgm:pt modelId="{7082AEA8-D794-4206-B0B9-7CA3DB47CF31}" type="pres">
      <dgm:prSet presAssocID="{1F94C709-F21F-46AE-9D91-89102D0C488C}" presName="rootText" presStyleLbl="node2" presStyleIdx="0" presStyleCnt="1">
        <dgm:presLayoutVars>
          <dgm:chPref val="3"/>
        </dgm:presLayoutVars>
      </dgm:prSet>
      <dgm:spPr/>
    </dgm:pt>
    <dgm:pt modelId="{09749071-9034-4598-9FE5-510228FF06C8}" type="pres">
      <dgm:prSet presAssocID="{1F94C709-F21F-46AE-9D91-89102D0C488C}" presName="rootConnector" presStyleLbl="node2" presStyleIdx="0" presStyleCnt="1"/>
      <dgm:spPr/>
    </dgm:pt>
    <dgm:pt modelId="{C1D76FAD-0E88-4C83-850A-70C07E7DE504}" type="pres">
      <dgm:prSet presAssocID="{1F94C709-F21F-46AE-9D91-89102D0C488C}" presName="hierChild4" presStyleCnt="0"/>
      <dgm:spPr/>
    </dgm:pt>
    <dgm:pt modelId="{E0FB2BD4-B466-4D63-80E7-0D095F436593}" type="pres">
      <dgm:prSet presAssocID="{1F94C709-F21F-46AE-9D91-89102D0C488C}" presName="hierChild5" presStyleCnt="0"/>
      <dgm:spPr/>
    </dgm:pt>
    <dgm:pt modelId="{EA8D873A-7724-4398-936F-9C72EADBB0ED}" type="pres">
      <dgm:prSet presAssocID="{7D3F88EB-89FE-4975-B6CB-D51A487C4721}" presName="hierChild3" presStyleCnt="0"/>
      <dgm:spPr/>
    </dgm:pt>
  </dgm:ptLst>
  <dgm:cxnLst>
    <dgm:cxn modelId="{89596F61-9B8C-486D-A137-E7F26503D96C}" type="presOf" srcId="{B8E4DF85-A819-4B93-B1D8-F927F92BD442}" destId="{640CF02D-043C-4B9B-937F-58D1EEBC66A5}" srcOrd="0" destOrd="0" presId="urn:microsoft.com/office/officeart/2005/8/layout/orgChart1"/>
    <dgm:cxn modelId="{758EFD73-A5DA-4459-84EC-74FD34B0A0ED}" type="presOf" srcId="{7D3F88EB-89FE-4975-B6CB-D51A487C4721}" destId="{EF672103-968F-4415-B29A-64E5DE448034}" srcOrd="0" destOrd="0" presId="urn:microsoft.com/office/officeart/2005/8/layout/orgChart1"/>
    <dgm:cxn modelId="{F4021D94-EFAF-4D80-AC45-109A9E47BA5E}" type="presOf" srcId="{1F94C709-F21F-46AE-9D91-89102D0C488C}" destId="{7082AEA8-D794-4206-B0B9-7CA3DB47CF31}" srcOrd="0" destOrd="0" presId="urn:microsoft.com/office/officeart/2005/8/layout/orgChart1"/>
    <dgm:cxn modelId="{6862BFA9-AC91-4031-AD59-449BC3A979E7}" type="presOf" srcId="{1F94C709-F21F-46AE-9D91-89102D0C488C}" destId="{09749071-9034-4598-9FE5-510228FF06C8}" srcOrd="1" destOrd="0" presId="urn:microsoft.com/office/officeart/2005/8/layout/orgChart1"/>
    <dgm:cxn modelId="{11F31CC8-DEF7-4D37-8084-AB0727E996FD}" srcId="{7D3F88EB-89FE-4975-B6CB-D51A487C4721}" destId="{1F94C709-F21F-46AE-9D91-89102D0C488C}" srcOrd="0" destOrd="0" parTransId="{B8E4DF85-A819-4B93-B1D8-F927F92BD442}" sibTransId="{E71380C4-F8E3-4EE6-9C1C-E7E3483640F2}"/>
    <dgm:cxn modelId="{CC51DECC-E317-4831-B702-50124FABE2A4}" srcId="{BD45F38F-78C3-4558-AB3D-A6BD2A0B88B9}" destId="{7D3F88EB-89FE-4975-B6CB-D51A487C4721}" srcOrd="0" destOrd="0" parTransId="{2C484887-AD6C-43EC-9A3F-452DF4A326B5}" sibTransId="{99E05C3A-FDD5-4402-BE7C-D22EF511A076}"/>
    <dgm:cxn modelId="{469395D3-E44E-48A6-BEF3-03B50785F855}" type="presOf" srcId="{7D3F88EB-89FE-4975-B6CB-D51A487C4721}" destId="{183DBA6B-2AA1-429C-8B73-39F031F10A01}" srcOrd="1" destOrd="0" presId="urn:microsoft.com/office/officeart/2005/8/layout/orgChart1"/>
    <dgm:cxn modelId="{15DB34EA-CBEF-4B80-B180-77DC42F8BDF2}" type="presOf" srcId="{BD45F38F-78C3-4558-AB3D-A6BD2A0B88B9}" destId="{0740E2DF-EBAA-4ADF-A2D7-5FAC5C97A1C7}" srcOrd="0" destOrd="0" presId="urn:microsoft.com/office/officeart/2005/8/layout/orgChart1"/>
    <dgm:cxn modelId="{CB4B3064-7A7A-4DE4-87CC-E14E2B8D6616}" type="presParOf" srcId="{0740E2DF-EBAA-4ADF-A2D7-5FAC5C97A1C7}" destId="{77B82CCA-89F4-4C5A-9C86-CDC8A49C9AC2}" srcOrd="0" destOrd="0" presId="urn:microsoft.com/office/officeart/2005/8/layout/orgChart1"/>
    <dgm:cxn modelId="{8C7745C8-D171-41F4-8610-EECCB1249164}" type="presParOf" srcId="{77B82CCA-89F4-4C5A-9C86-CDC8A49C9AC2}" destId="{F50E67BF-4627-4FD5-B0DA-CCB398B19855}" srcOrd="0" destOrd="0" presId="urn:microsoft.com/office/officeart/2005/8/layout/orgChart1"/>
    <dgm:cxn modelId="{D3BB6FC9-D578-4AB1-9519-31582B6FD4AE}" type="presParOf" srcId="{F50E67BF-4627-4FD5-B0DA-CCB398B19855}" destId="{EF672103-968F-4415-B29A-64E5DE448034}" srcOrd="0" destOrd="0" presId="urn:microsoft.com/office/officeart/2005/8/layout/orgChart1"/>
    <dgm:cxn modelId="{BFFA5262-5328-4451-860B-A69C62A11277}" type="presParOf" srcId="{F50E67BF-4627-4FD5-B0DA-CCB398B19855}" destId="{183DBA6B-2AA1-429C-8B73-39F031F10A01}" srcOrd="1" destOrd="0" presId="urn:microsoft.com/office/officeart/2005/8/layout/orgChart1"/>
    <dgm:cxn modelId="{68BB05E7-047C-47AC-92ED-EC688878C65B}" type="presParOf" srcId="{77B82CCA-89F4-4C5A-9C86-CDC8A49C9AC2}" destId="{FC4E1154-3859-40DE-BAAD-10F21F23AB97}" srcOrd="1" destOrd="0" presId="urn:microsoft.com/office/officeart/2005/8/layout/orgChart1"/>
    <dgm:cxn modelId="{EF23388F-6ACB-42D2-929D-7018139A70F3}" type="presParOf" srcId="{FC4E1154-3859-40DE-BAAD-10F21F23AB97}" destId="{640CF02D-043C-4B9B-937F-58D1EEBC66A5}" srcOrd="0" destOrd="0" presId="urn:microsoft.com/office/officeart/2005/8/layout/orgChart1"/>
    <dgm:cxn modelId="{79C9ACDF-AFAC-445F-A44D-C7B31792F378}" type="presParOf" srcId="{FC4E1154-3859-40DE-BAAD-10F21F23AB97}" destId="{1B83D420-53E2-477A-A568-EB68513A1EB6}" srcOrd="1" destOrd="0" presId="urn:microsoft.com/office/officeart/2005/8/layout/orgChart1"/>
    <dgm:cxn modelId="{FAB0B6AA-BF67-4E18-8BB2-35F9EB0179BB}" type="presParOf" srcId="{1B83D420-53E2-477A-A568-EB68513A1EB6}" destId="{28664EBA-52EE-49E1-AA28-487174934E09}" srcOrd="0" destOrd="0" presId="urn:microsoft.com/office/officeart/2005/8/layout/orgChart1"/>
    <dgm:cxn modelId="{3D776A05-452A-4A04-8336-8642280C3965}" type="presParOf" srcId="{28664EBA-52EE-49E1-AA28-487174934E09}" destId="{7082AEA8-D794-4206-B0B9-7CA3DB47CF31}" srcOrd="0" destOrd="0" presId="urn:microsoft.com/office/officeart/2005/8/layout/orgChart1"/>
    <dgm:cxn modelId="{CD56B85A-9334-47E9-92C4-9E9F0EF8723F}" type="presParOf" srcId="{28664EBA-52EE-49E1-AA28-487174934E09}" destId="{09749071-9034-4598-9FE5-510228FF06C8}" srcOrd="1" destOrd="0" presId="urn:microsoft.com/office/officeart/2005/8/layout/orgChart1"/>
    <dgm:cxn modelId="{BEA0565C-3F04-4A75-8B9D-ACA04EE090A5}" type="presParOf" srcId="{1B83D420-53E2-477A-A568-EB68513A1EB6}" destId="{C1D76FAD-0E88-4C83-850A-70C07E7DE504}" srcOrd="1" destOrd="0" presId="urn:microsoft.com/office/officeart/2005/8/layout/orgChart1"/>
    <dgm:cxn modelId="{54D03F36-5EBC-4125-AF83-D26B6C5701AD}" type="presParOf" srcId="{1B83D420-53E2-477A-A568-EB68513A1EB6}" destId="{E0FB2BD4-B466-4D63-80E7-0D095F436593}" srcOrd="2" destOrd="0" presId="urn:microsoft.com/office/officeart/2005/8/layout/orgChart1"/>
    <dgm:cxn modelId="{04D98059-777E-4DAB-A2D8-348040A18E8B}" type="presParOf" srcId="{77B82CCA-89F4-4C5A-9C86-CDC8A49C9AC2}" destId="{EA8D873A-7724-4398-936F-9C72EADBB0E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3D3C9-B909-4F77-A772-D5F93AA02C04}">
      <dsp:nvSpPr>
        <dsp:cNvPr id="0" name=""/>
        <dsp:cNvSpPr/>
      </dsp:nvSpPr>
      <dsp:spPr>
        <a:xfrm>
          <a:off x="2933090" y="1077738"/>
          <a:ext cx="2075182" cy="360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77"/>
              </a:lnTo>
              <a:lnTo>
                <a:pt x="2075182" y="180077"/>
              </a:lnTo>
              <a:lnTo>
                <a:pt x="2075182" y="36015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7639C-3F21-45FA-BE82-2744C03EFD42}">
      <dsp:nvSpPr>
        <dsp:cNvPr id="0" name=""/>
        <dsp:cNvSpPr/>
      </dsp:nvSpPr>
      <dsp:spPr>
        <a:xfrm>
          <a:off x="2887370" y="1077738"/>
          <a:ext cx="91440" cy="3601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15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8265C-F869-4734-8675-086DA29023A4}">
      <dsp:nvSpPr>
        <dsp:cNvPr id="0" name=""/>
        <dsp:cNvSpPr/>
      </dsp:nvSpPr>
      <dsp:spPr>
        <a:xfrm>
          <a:off x="857907" y="1077738"/>
          <a:ext cx="2075182" cy="360155"/>
        </a:xfrm>
        <a:custGeom>
          <a:avLst/>
          <a:gdLst/>
          <a:ahLst/>
          <a:cxnLst/>
          <a:rect l="0" t="0" r="0" b="0"/>
          <a:pathLst>
            <a:path>
              <a:moveTo>
                <a:pt x="2075182" y="0"/>
              </a:moveTo>
              <a:lnTo>
                <a:pt x="2075182" y="180077"/>
              </a:lnTo>
              <a:lnTo>
                <a:pt x="0" y="180077"/>
              </a:lnTo>
              <a:lnTo>
                <a:pt x="0" y="36015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1BAD41-D3D5-4FDB-A460-EE0CE64277C6}">
      <dsp:nvSpPr>
        <dsp:cNvPr id="0" name=""/>
        <dsp:cNvSpPr/>
      </dsp:nvSpPr>
      <dsp:spPr>
        <a:xfrm>
          <a:off x="2075576" y="220224"/>
          <a:ext cx="1715026" cy="85751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rPr>
            <a:t>Inputs</a:t>
          </a:r>
        </a:p>
      </dsp:txBody>
      <dsp:txXfrm>
        <a:off x="2075576" y="220224"/>
        <a:ext cx="1715026" cy="857513"/>
      </dsp:txXfrm>
    </dsp:sp>
    <dsp:sp modelId="{55BE30F8-5613-4783-AEBD-CAC8ABAD4481}">
      <dsp:nvSpPr>
        <dsp:cNvPr id="0" name=""/>
        <dsp:cNvSpPr/>
      </dsp:nvSpPr>
      <dsp:spPr>
        <a:xfrm>
          <a:off x="393" y="1437893"/>
          <a:ext cx="1715026" cy="85751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Operating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wavelength λ</a:t>
          </a:r>
        </a:p>
      </dsp:txBody>
      <dsp:txXfrm>
        <a:off x="393" y="1437893"/>
        <a:ext cx="1715026" cy="857513"/>
      </dsp:txXfrm>
    </dsp:sp>
    <dsp:sp modelId="{100ADCCA-6F36-4B72-9FD0-F5DD954BA324}">
      <dsp:nvSpPr>
        <dsp:cNvPr id="0" name=""/>
        <dsp:cNvSpPr/>
      </dsp:nvSpPr>
      <dsp:spPr>
        <a:xfrm>
          <a:off x="2075576" y="1437893"/>
          <a:ext cx="1715026" cy="85751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Desired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outgoing angle θ</a:t>
          </a:r>
        </a:p>
      </dsp:txBody>
      <dsp:txXfrm>
        <a:off x="2075576" y="1437893"/>
        <a:ext cx="1715026" cy="857513"/>
      </dsp:txXfrm>
    </dsp:sp>
    <dsp:sp modelId="{6CD95DCB-41FF-4FBA-A3E8-9218DB08A80A}">
      <dsp:nvSpPr>
        <dsp:cNvPr id="0" name=""/>
        <dsp:cNvSpPr/>
      </dsp:nvSpPr>
      <dsp:spPr>
        <a:xfrm>
          <a:off x="4150759" y="1437893"/>
          <a:ext cx="1715026" cy="85751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N-dimensional noise vector z</a:t>
          </a:r>
        </a:p>
      </dsp:txBody>
      <dsp:txXfrm>
        <a:off x="4150759" y="1437893"/>
        <a:ext cx="1715026" cy="8575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CF02D-043C-4B9B-937F-58D1EEBC66A5}">
      <dsp:nvSpPr>
        <dsp:cNvPr id="0" name=""/>
        <dsp:cNvSpPr/>
      </dsp:nvSpPr>
      <dsp:spPr>
        <a:xfrm>
          <a:off x="1546177" y="856862"/>
          <a:ext cx="91440" cy="3595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9517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72103-968F-4415-B29A-64E5DE448034}">
      <dsp:nvSpPr>
        <dsp:cNvPr id="0" name=""/>
        <dsp:cNvSpPr/>
      </dsp:nvSpPr>
      <dsp:spPr>
        <a:xfrm>
          <a:off x="735902" y="867"/>
          <a:ext cx="1711989" cy="85599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rPr>
            <a:t>Outputs</a:t>
          </a:r>
          <a:r>
            <a:rPr lang="en-US" sz="1900" kern="1200" dirty="0"/>
            <a:t> </a:t>
          </a:r>
        </a:p>
      </dsp:txBody>
      <dsp:txXfrm>
        <a:off x="735902" y="867"/>
        <a:ext cx="1711989" cy="855994"/>
      </dsp:txXfrm>
    </dsp:sp>
    <dsp:sp modelId="{7082AEA8-D794-4206-B0B9-7CA3DB47CF31}">
      <dsp:nvSpPr>
        <dsp:cNvPr id="0" name=""/>
        <dsp:cNvSpPr/>
      </dsp:nvSpPr>
      <dsp:spPr>
        <a:xfrm>
          <a:off x="735902" y="1216380"/>
          <a:ext cx="1711989" cy="855994"/>
        </a:xfrm>
        <a:prstGeom prst="rect">
          <a:avLst/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rPr>
            <a:t>Refractive index profiles of the devices</a:t>
          </a:r>
        </a:p>
      </dsp:txBody>
      <dsp:txXfrm>
        <a:off x="735902" y="1216380"/>
        <a:ext cx="1711989" cy="855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5ECFD-437C-46E8-A44B-2090834DB5B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847AC-26E4-43E2-969E-A860AE4A6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7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847AC-26E4-43E2-969E-A860AE4A6B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6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847AC-26E4-43E2-969E-A860AE4A6B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7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847AC-26E4-43E2-969E-A860AE4A6B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6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847AC-26E4-43E2-969E-A860AE4A6B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77412-7777-4A00-9D6E-E56353794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71F69-B036-48B8-A4F4-29767A7C6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4EA5C-D190-4014-98FC-BAB6EFE0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C6627-B38B-440F-837E-2C39A796F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2C4F6-9571-4583-8131-EFCE2D61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42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F655-404F-4784-8DFC-2B0DAB24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17569-836C-4C63-A724-971C9D6A2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C50B5-B796-4CC1-93FD-DB4639CB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D9395-97B5-4A81-8474-46080208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16F41-E974-4620-B282-9A472D763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7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B2F15-89B6-4F58-A183-74A1B0A379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9166D-7A88-485F-B8D6-E8D62EA2A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6489A-133C-4D56-A904-94E690C0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B89BE-4950-4456-8A9B-CF158E2C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9C4BB-8174-4FA2-A396-4A410B10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4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CE37-0449-4270-9451-415AF6EE9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25442-F5C2-4AE0-94F4-53805C333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0076F-DC37-432C-AC38-B911BC7C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10041-6D2F-49CB-AAA0-4E113480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2182F-CB5E-4D0E-88D0-7778C904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6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B09A-F1F6-4036-B598-AF528B7B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8BEE2-719A-4E7A-B737-84F0A6E7E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18793-9298-481B-9974-B90F74C2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3A38F-8791-4E3C-B851-DA5A372A1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431DB-A5B9-43A5-A3B4-6E157DC3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8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712B4-22A0-4156-9F6C-FC14AD96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7572D-4514-4B1E-BF21-B2A60C647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A5E4A-775F-4886-ACED-439151A64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4B293-5D27-4930-A137-9AC72E6D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4BA7B-833C-470E-866D-032E6A45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1E527-89CF-4451-9F22-F4C6531B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8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3DC2-159F-4EA1-B662-1D38CFA6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2DC8A-30DA-44BF-A143-DA7FB0A19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D3B2E-A574-4114-97D7-4D9A3AE61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10A25-C385-4868-B7EC-1E53714FC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4F69A-74A0-4209-8922-D28AA5064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2D3729-CE6F-432A-AA64-7277B99B5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4C68D1-0B07-48F7-A96D-44BB4CF6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524E5B-7A0E-4DB3-86EB-3FD777D8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6E8D-97E3-4676-951B-582D46588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8E8B97-9AC4-4ED2-A392-CE469C1FD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80693-D2D2-40B4-A24C-626037BA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93CE2-6B05-4848-873C-A3BF28D8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9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E1347B-32A9-4364-A75D-03374A55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D3CE91-677D-4AE6-B4DC-FECE983E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54C19-7780-4BB0-93D6-1B1AD421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8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2536-1B59-4789-B2C5-3998411E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FD2E-9DEE-4143-B0A8-9DBA8B6E7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4F0A6-0995-48AB-9BC6-90D64989D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EC865-89BB-491A-BAA5-36C3EA12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B37F5-DE34-48E4-9628-1A087DFA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73752-30B8-46B5-9E0E-1DC861E7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6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30BD-CA66-4960-BE10-1B422205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0E6E0E-E70C-47B0-8F45-B6F631E9B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83656-F9C3-4FD4-B86D-4F862AAB0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0607A-EC67-49D3-826E-977857EC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DE87B-6AE6-4045-91E3-04A206110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BBCA4-DBB2-4EDE-8C3A-32F4C443C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E68420-D0C1-4F50-AB43-DA006782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4699A-02F4-40E0-914B-D9FF327F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76AE3-2A67-4D35-A5DB-D65A7F1B3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5FA3B-7705-48EB-A6E6-37BEF5BAD3D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43CB9-6724-455D-AA76-9DED76A5C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5F377-FB8A-4A69-9CF4-91C19DF20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9C681-5918-4152-9C7C-215927935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3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com/books/phenomena-of-optical-metamaterials/hess/978-0-12-813896-0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s.acs.org/doi/10.1021/acs.nanolett.9b0185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s.acs.org/doi/10.1021/acs.nanolett.9b0185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jp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opsim.com/fabrication/an-overview-of-metasurface-fabricatio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hyperlink" Target="https://www.advancedsciencenews.com/metasurface-enabled-wide%E2%80%90angle-fourier-lens-video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Tx_fjM5pms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66-018-0224-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377-019-0205-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1AA6-803E-4103-8D6B-E507C27D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2" y="1596554"/>
            <a:ext cx="10216896" cy="36648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Optimized design of metasurfaces using Deep Learning methods</a:t>
            </a:r>
            <a:endParaRPr lang="en-US" sz="4800" b="1" kern="120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473230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2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1AA6-803E-4103-8D6B-E507C27D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00958"/>
            <a:ext cx="3284220" cy="725647"/>
          </a:xfrm>
        </p:spPr>
        <p:txBody>
          <a:bodyPr anchor="b">
            <a:noAutofit/>
          </a:bodyPr>
          <a:lstStyle/>
          <a:p>
            <a:r>
              <a:rPr lang="en-US" sz="4200" dirty="0"/>
              <a:t>Disadvantages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330" y="144147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80BF13-5D1D-4405-9802-014F25EEC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82" y="2127563"/>
            <a:ext cx="5790456" cy="36993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losses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Strong dispersion associated with the resonant responses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Difficulty in the fabrication of nanoscale 3D structures.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NimbusRomNo9L-Regu"/>
            </a:endParaRPr>
          </a:p>
        </p:txBody>
      </p:sp>
      <p:pic>
        <p:nvPicPr>
          <p:cNvPr id="5" name="Picture 4" descr="&#10;">
            <a:extLst>
              <a:ext uri="{FF2B5EF4-FFF2-40B4-BE49-F238E27FC236}">
                <a16:creationId xmlns:a16="http://schemas.microsoft.com/office/drawing/2014/main" id="{1E64FF09-A4E8-418E-BDD2-DB8E5EF69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27"/>
          <a:stretch/>
        </p:blipFill>
        <p:spPr>
          <a:xfrm>
            <a:off x="6628674" y="2130873"/>
            <a:ext cx="5644697" cy="3766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E2D3A-BC57-458C-AD69-BB4E4F566522}"/>
              </a:ext>
            </a:extLst>
          </p:cNvPr>
          <p:cNvSpPr txBox="1"/>
          <p:nvPr/>
        </p:nvSpPr>
        <p:spPr>
          <a:xfrm>
            <a:off x="6653314" y="5955799"/>
            <a:ext cx="5144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590-nm-long linear ridge fabricated in a single-crystal Au substrate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5FECF-29D3-4B8D-AC03-4031124F3BFB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63F0A-B639-4273-93DA-C6507D08370F}"/>
              </a:ext>
            </a:extLst>
          </p:cNvPr>
          <p:cNvSpPr txBox="1"/>
          <p:nvPr/>
        </p:nvSpPr>
        <p:spPr>
          <a:xfrm>
            <a:off x="6512655" y="1881342"/>
            <a:ext cx="52848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https://www.elsevier.com/books/phenomena-of-optical-metamaterials/hess/978-0-12-813896-0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268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1AA6-803E-4103-8D6B-E507C27D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975966"/>
            <a:ext cx="9144000" cy="14751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Optimization 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445112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0C7DDD-B670-42AF-ADA0-D8C9E8D72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18" y="1344358"/>
            <a:ext cx="4739719" cy="671331"/>
          </a:xfrm>
        </p:spPr>
        <p:txBody>
          <a:bodyPr anchor="b">
            <a:no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Topology Optimization (TO)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84F8DA-1F06-4E7F-898E-03357055A09A}"/>
              </a:ext>
            </a:extLst>
          </p:cNvPr>
          <p:cNvSpPr txBox="1">
            <a:spLocks/>
          </p:cNvSpPr>
          <p:nvPr/>
        </p:nvSpPr>
        <p:spPr>
          <a:xfrm>
            <a:off x="1538493" y="2242824"/>
            <a:ext cx="4739718" cy="8889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Genetic Algorithm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0D2315-C8EE-425B-94D6-43CD6743B75F}"/>
              </a:ext>
            </a:extLst>
          </p:cNvPr>
          <p:cNvSpPr txBox="1"/>
          <p:nvPr/>
        </p:nvSpPr>
        <p:spPr>
          <a:xfrm>
            <a:off x="1483183" y="3429000"/>
            <a:ext cx="963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Covariance Matrix Adaptation Evolution Strategy (CMA-ES)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82051DE-0FEC-4073-B9BB-28A4A23D3801}"/>
              </a:ext>
            </a:extLst>
          </p:cNvPr>
          <p:cNvSpPr txBox="1">
            <a:spLocks/>
          </p:cNvSpPr>
          <p:nvPr/>
        </p:nvSpPr>
        <p:spPr>
          <a:xfrm>
            <a:off x="1333850" y="4220088"/>
            <a:ext cx="9636356" cy="8889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Inverse designs by Deep Learning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5550EE-E6BF-4342-BEDF-61945B53B5A4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BE7AA47-46D7-42F0-B13C-164F92A23F53}"/>
              </a:ext>
            </a:extLst>
          </p:cNvPr>
          <p:cNvSpPr txBox="1">
            <a:spLocks/>
          </p:cNvSpPr>
          <p:nvPr/>
        </p:nvSpPr>
        <p:spPr>
          <a:xfrm>
            <a:off x="1864314" y="2326897"/>
            <a:ext cx="7126874" cy="16097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A gradient-based algorithm produces freeform geometric configurations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+ Efficient in finding local optima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- Depends strongly on the initial design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FAF61B8-0AB9-4A2C-977E-AA6ECC2EA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810" y="3554159"/>
            <a:ext cx="7252947" cy="1959483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NimbusSanL-ReguItal"/>
              </a:rPr>
              <a:t>Is an </a:t>
            </a:r>
            <a:r>
              <a:rPr lang="en-US" sz="1800" b="0" i="0" u="none" strike="noStrike" baseline="0" dirty="0">
                <a:latin typeface="NimbusRomNo9L-Regu"/>
              </a:rPr>
              <a:t>evolutionary algorithm (EA)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latin typeface="NimbusRomNo9L-Regu"/>
              </a:rPr>
              <a:t>Can effectively deal with multi-objective optimization problems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latin typeface="NimbusRomNo9L-Regu"/>
              </a:rPr>
              <a:t>- Is computationally expensive 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latin typeface="NimbusRomNo9L-Regu"/>
              </a:rPr>
              <a:t>- Must be used with efficient full wave solvers, especially in 3D structures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784063F-9BA9-449F-8116-B41281075D19}"/>
              </a:ext>
            </a:extLst>
          </p:cNvPr>
          <p:cNvSpPr txBox="1">
            <a:spLocks/>
          </p:cNvSpPr>
          <p:nvPr/>
        </p:nvSpPr>
        <p:spPr>
          <a:xfrm>
            <a:off x="1864314" y="4475486"/>
            <a:ext cx="6105525" cy="17981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100" dirty="0">
                <a:latin typeface="NimbusRomNo9L-Regu"/>
              </a:rPr>
              <a:t>CMA-ES is an alternative evolutionary strategy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" dirty="0">
              <a:latin typeface="NimbusRomNo9L-Regu"/>
            </a:endParaRPr>
          </a:p>
          <a:p>
            <a:pPr>
              <a:lnSpc>
                <a:spcPct val="100000"/>
              </a:lnSpc>
            </a:pPr>
            <a:r>
              <a:rPr lang="en-US" sz="2100" dirty="0">
                <a:latin typeface="NimbusRomNo9L-Regu"/>
              </a:rPr>
              <a:t>+</a:t>
            </a:r>
            <a:r>
              <a:rPr lang="en-US" sz="1800" dirty="0">
                <a:latin typeface="NimbusRomNo9L-Regu"/>
              </a:rPr>
              <a:t> </a:t>
            </a:r>
            <a:r>
              <a:rPr lang="en-US" sz="2100" dirty="0">
                <a:latin typeface="NimbusRomNo9L-Regu"/>
              </a:rPr>
              <a:t>Is a self-adapted global optimization method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" dirty="0">
              <a:latin typeface="NimbusRomNo9L-Regu"/>
            </a:endParaRPr>
          </a:p>
          <a:p>
            <a:pPr>
              <a:lnSpc>
                <a:spcPct val="100000"/>
              </a:lnSpc>
            </a:pPr>
            <a:r>
              <a:rPr lang="en-US" sz="2100" dirty="0">
                <a:latin typeface="NimbusRomNo9L-Regu"/>
              </a:rPr>
              <a:t>+ Suitable for complex problems with large parameter spaces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" dirty="0">
              <a:latin typeface="NimbusRomNo9L-Regu"/>
            </a:endParaRPr>
          </a:p>
          <a:p>
            <a:pPr>
              <a:lnSpc>
                <a:spcPct val="100000"/>
              </a:lnSpc>
            </a:pPr>
            <a:r>
              <a:rPr lang="en-US" sz="2100" dirty="0">
                <a:latin typeface="NimbusRomNo9L-Regu"/>
              </a:rPr>
              <a:t>- Requires expensive electromagnetic solver calls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35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64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1" grpId="0"/>
      <p:bldP spid="21" grpId="1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6E60DD9-CDCB-46EA-AE47-7A606CA15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94" y="2374947"/>
            <a:ext cx="6226656" cy="3054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FEDDE4-F778-40C3-9F8A-5FC7866FE7E4}"/>
              </a:ext>
            </a:extLst>
          </p:cNvPr>
          <p:cNvSpPr txBox="1"/>
          <p:nvPr/>
        </p:nvSpPr>
        <p:spPr>
          <a:xfrm>
            <a:off x="382522" y="2212655"/>
            <a:ext cx="4738116" cy="388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/>
              <a:t>Artificial Neural Networks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800" b="1" dirty="0"/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basic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 idea of neural network algorithms is to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predict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solution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 to a problem by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learning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 from a predefined set of examples rather than solving the problem directly.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Applications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BCI systems, AI, pattern recognition, signal processing, optimization.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B2874-E55B-46B5-86D8-E7CD17D83A46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58A20F85-F026-4410-A144-22CB64436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840" y="1225180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5E0150-6A30-DD7B-AD20-8AC29588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2" y="336244"/>
            <a:ext cx="10712254" cy="888936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Inverse designs by Deep Learning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49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2B2874-E55B-46B5-86D8-E7CD17D83A46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F0D09-8C16-4A3F-8005-1B773BE04471}"/>
              </a:ext>
            </a:extLst>
          </p:cNvPr>
          <p:cNvSpPr txBox="1"/>
          <p:nvPr/>
        </p:nvSpPr>
        <p:spPr>
          <a:xfrm>
            <a:off x="278226" y="496191"/>
            <a:ext cx="7715606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architecture of Neural Network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58A20F85-F026-4410-A144-22CB64436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840" y="1225180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57D4548-181F-4351-9C0B-1C5E7E2CE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78" y="1988341"/>
            <a:ext cx="9732243" cy="4355179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F0CEA4-F6A4-4CB9-A57D-BE9741DF243A}"/>
              </a:ext>
            </a:extLst>
          </p:cNvPr>
          <p:cNvSpPr txBox="1"/>
          <p:nvPr/>
        </p:nvSpPr>
        <p:spPr>
          <a:xfrm>
            <a:off x="5660824" y="3047476"/>
            <a:ext cx="177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Transfer function</a:t>
            </a:r>
          </a:p>
        </p:txBody>
      </p:sp>
    </p:spTree>
    <p:extLst>
      <p:ext uri="{BB962C8B-B14F-4D97-AF65-F5344CB8AC3E}">
        <p14:creationId xmlns:p14="http://schemas.microsoft.com/office/powerpoint/2010/main" val="2034389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BA9E1-B19F-48B1-AF9F-11CED7E9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14" y="689770"/>
            <a:ext cx="10712254" cy="888936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Inverse designs by Deep Learning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7" y="157870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286A50-58D2-490B-983F-DDFEE3D0E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7" y="2485930"/>
            <a:ext cx="8489147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Generative Adversarial Networks (GANs)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b="1" dirty="0"/>
          </a:p>
          <a:p>
            <a:pPr marL="2286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Potential to learn the relationship between structural geometry and optical response</a:t>
            </a:r>
          </a:p>
          <a:p>
            <a:pPr algn="l">
              <a:lnSpc>
                <a:spcPct val="150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Works with relatively less training data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latin typeface="NimbusRomNo9L-Regu"/>
              </a:rPr>
              <a:t>- Is computationally expensive </a:t>
            </a:r>
            <a:endParaRPr lang="en-US" sz="1600" b="0" i="0" u="none" strike="noStrike" baseline="0" dirty="0">
              <a:latin typeface="NimbusRomNo9L-Regu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NimbusRomNo9L-Regu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training data should be preoptimized and is computationally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costly to produce.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7F7E2-699F-417E-B246-70D71D0071AF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34237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BA9E1-B19F-48B1-AF9F-11CED7E9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14" y="671259"/>
            <a:ext cx="10712254" cy="888936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Inverse designs by Deep Learning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1560195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286A50-58D2-490B-983F-DDFEE3D0E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8" y="2467419"/>
            <a:ext cx="9229927" cy="346242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/>
              <a:t>GLO nets</a:t>
            </a:r>
          </a:p>
          <a:p>
            <a:pPr marL="0" indent="0">
              <a:buNone/>
            </a:pPr>
            <a:endParaRPr lang="en-US" sz="1900" b="1" dirty="0"/>
          </a:p>
          <a:p>
            <a:pPr>
              <a:lnSpc>
                <a:spcPct val="150000"/>
              </a:lnSpc>
            </a:pPr>
            <a:r>
              <a:rPr lang="en-US" sz="1900" dirty="0">
                <a:latin typeface="Calibri" panose="020F0502020204030204" pitchFamily="34" charset="0"/>
                <a:cs typeface="Arial" panose="020B0604020202020204" pitchFamily="34" charset="0"/>
              </a:rPr>
              <a:t>Incorporating adjoint variable calculations directly into generative neural networks. Termed Global Topology Optimization networks (</a:t>
            </a:r>
            <a:r>
              <a:rPr lang="en-US" sz="1900" dirty="0" err="1">
                <a:latin typeface="Calibri" panose="020F0502020204030204" pitchFamily="34" charset="0"/>
                <a:cs typeface="Arial" panose="020B0604020202020204" pitchFamily="34" charset="0"/>
              </a:rPr>
              <a:t>GLOnets</a:t>
            </a:r>
            <a:r>
              <a:rPr lang="en-US" sz="1900" dirty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1900" dirty="0">
                <a:latin typeface="Calibri" panose="020F0502020204030204" pitchFamily="34" charset="0"/>
                <a:cs typeface="Arial" panose="020B0604020202020204" pitchFamily="34" charset="0"/>
              </a:rPr>
              <a:t>+ Does not require a training set of known devices</a:t>
            </a:r>
          </a:p>
          <a:p>
            <a:pPr>
              <a:lnSpc>
                <a:spcPct val="150000"/>
              </a:lnSpc>
            </a:pPr>
            <a:r>
              <a:rPr lang="en-US" sz="1900" dirty="0">
                <a:latin typeface="Calibri" panose="020F0502020204030204" pitchFamily="34" charset="0"/>
                <a:cs typeface="Arial" panose="020B0604020202020204" pitchFamily="34" charset="0"/>
              </a:rPr>
              <a:t>Instead learns the physical relationship between device geometry and response directly through electromagnetic simulations.</a:t>
            </a:r>
          </a:p>
          <a:p>
            <a:pPr algn="l">
              <a:lnSpc>
                <a:spcPct val="150000"/>
              </a:lnSpc>
            </a:pPr>
            <a:r>
              <a:rPr lang="en-US" sz="1900" dirty="0">
                <a:latin typeface="Calibri" panose="020F0502020204030204" pitchFamily="34" charset="0"/>
                <a:cs typeface="Arial" panose="020B0604020202020204" pitchFamily="34" charset="0"/>
              </a:rPr>
              <a:t>+ The trained neural network then produces new device designs at low computational cost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A0BD4-23E2-4544-BE65-53E6F7385D0D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47242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0A6E605-37D5-4775-BD30-4CD7CA182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3062943"/>
              </p:ext>
            </p:extLst>
          </p:nvPr>
        </p:nvGraphicFramePr>
        <p:xfrm>
          <a:off x="1068021" y="2171183"/>
          <a:ext cx="5866180" cy="2515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E8F2DD3-1A29-4683-A9C4-BD2C711862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3961296"/>
              </p:ext>
            </p:extLst>
          </p:nvPr>
        </p:nvGraphicFramePr>
        <p:xfrm>
          <a:off x="7523694" y="2392377"/>
          <a:ext cx="3183795" cy="2073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0BBF109-19D9-4A70-A923-3F662D9818A7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CA446B-D500-4EC8-BC74-E226963FECDD}"/>
              </a:ext>
            </a:extLst>
          </p:cNvPr>
          <p:cNvSpPr/>
          <p:nvPr/>
        </p:nvSpPr>
        <p:spPr>
          <a:xfrm>
            <a:off x="7044630" y="5163803"/>
            <a:ext cx="4141922" cy="57346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95250" tIns="73866" rIns="97234" bIns="73866" numCol="1" spcCol="1270" anchor="ctr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Refractive index values are the design variables </a:t>
            </a:r>
          </a:p>
        </p:txBody>
      </p:sp>
    </p:spTree>
    <p:extLst>
      <p:ext uri="{BB962C8B-B14F-4D97-AF65-F5344CB8AC3E}">
        <p14:creationId xmlns:p14="http://schemas.microsoft.com/office/powerpoint/2010/main" val="3505290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2B2874-E55B-46B5-86D8-E7CD17D83A46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F0D09-8C16-4A3F-8005-1B773BE04471}"/>
              </a:ext>
            </a:extLst>
          </p:cNvPr>
          <p:cNvSpPr txBox="1"/>
          <p:nvPr/>
        </p:nvSpPr>
        <p:spPr>
          <a:xfrm>
            <a:off x="-526446" y="503444"/>
            <a:ext cx="7715606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architecture of GLOnet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58A20F85-F026-4410-A144-22CB64436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840" y="1225180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diagram of a house&#10;&#10;Description automatically generated with medium confidence">
            <a:extLst>
              <a:ext uri="{FF2B5EF4-FFF2-40B4-BE49-F238E27FC236}">
                <a16:creationId xmlns:a16="http://schemas.microsoft.com/office/drawing/2014/main" id="{95BE7B79-CC0D-435E-A1A8-FFAF54BD7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3" y="1946916"/>
            <a:ext cx="10825393" cy="4121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6A8D7A-013E-4FFE-8AC8-D089F21C3D33}"/>
              </a:ext>
            </a:extLst>
          </p:cNvPr>
          <p:cNvSpPr txBox="1"/>
          <p:nvPr/>
        </p:nvSpPr>
        <p:spPr>
          <a:xfrm>
            <a:off x="940860" y="5791822"/>
            <a:ext cx="37336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https://pubs.acs.org/doi/10.1021/acs.nanolett.9b01857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7702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06E6E0-F588-4A1F-A19D-048CFC4B8ECF}"/>
              </a:ext>
            </a:extLst>
          </p:cNvPr>
          <p:cNvSpPr txBox="1"/>
          <p:nvPr/>
        </p:nvSpPr>
        <p:spPr>
          <a:xfrm>
            <a:off x="5221796" y="407706"/>
            <a:ext cx="6119812" cy="12258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Deflection efficiency is the intensity of light deflected to the</a:t>
            </a:r>
          </a:p>
          <a:p>
            <a:pPr algn="just"/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desired direction, θ, normalized to the incident light intensity</a:t>
            </a:r>
          </a:p>
          <a:p>
            <a:pPr algn="just"/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is governed by Maxwell’s equations.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A4B51-A63D-4E15-816F-B65B0B43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469075"/>
            <a:ext cx="3255095" cy="984065"/>
          </a:xfrm>
        </p:spPr>
        <p:txBody>
          <a:bodyPr/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Case of study 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B8C438B-04E1-4472-89B1-C63D6E3C0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/>
          <a:stretch/>
        </p:blipFill>
        <p:spPr>
          <a:xfrm>
            <a:off x="1270190" y="1876027"/>
            <a:ext cx="9651619" cy="3101276"/>
          </a:xfrm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id="{C83FEC99-50B8-4B4E-944D-553B2BDAB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85" y="1327510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B0885-C835-4687-AA7D-799E944BC9BC}"/>
              </a:ext>
            </a:extLst>
          </p:cNvPr>
          <p:cNvSpPr txBox="1"/>
          <p:nvPr/>
        </p:nvSpPr>
        <p:spPr>
          <a:xfrm>
            <a:off x="7246863" y="4323975"/>
            <a:ext cx="37336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https://pubs.acs.org/doi/10.1021/acs.nanolett.9b01857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C35DB-1BD5-48DC-82D2-63806F6327B3}"/>
              </a:ext>
            </a:extLst>
          </p:cNvPr>
          <p:cNvSpPr txBox="1"/>
          <p:nvPr/>
        </p:nvSpPr>
        <p:spPr>
          <a:xfrm>
            <a:off x="850392" y="5219374"/>
            <a:ext cx="5489448" cy="129397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Task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Design of a periodic metasurface given operating: </a:t>
            </a:r>
          </a:p>
          <a:p>
            <a:endParaRPr 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Wavelength: 600 - 800 - 900 nm</a:t>
            </a:r>
          </a:p>
          <a:p>
            <a:endParaRPr lang="en-US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Deflection angle: 40˚ - 80˚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53DE3-32A9-4ABF-B573-7E25DE0AF189}"/>
              </a:ext>
            </a:extLst>
          </p:cNvPr>
          <p:cNvSpPr txBox="1"/>
          <p:nvPr/>
        </p:nvSpPr>
        <p:spPr>
          <a:xfrm>
            <a:off x="6870882" y="5219374"/>
            <a:ext cx="4470726" cy="1293971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Optimization objective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To maximize the</a:t>
            </a:r>
          </a:p>
          <a:p>
            <a:pPr algn="just"/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deflection efficiency of the metagrating</a:t>
            </a:r>
          </a:p>
          <a:p>
            <a:pPr algn="just"/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B5358-19B0-4936-A555-760D6010444A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B9C81-5201-4F89-BFF4-B4AF7D7CD234}"/>
              </a:ext>
            </a:extLst>
          </p:cNvPr>
          <p:cNvSpPr txBox="1"/>
          <p:nvPr/>
        </p:nvSpPr>
        <p:spPr>
          <a:xfrm>
            <a:off x="5221796" y="653146"/>
            <a:ext cx="6119812" cy="71508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Deflection efficiencies of the optimized devices are calculated using a rigorous coupled-wave analysis (RCWA) solver.</a:t>
            </a:r>
          </a:p>
        </p:txBody>
      </p:sp>
    </p:spTree>
    <p:extLst>
      <p:ext uri="{BB962C8B-B14F-4D97-AF65-F5344CB8AC3E}">
        <p14:creationId xmlns:p14="http://schemas.microsoft.com/office/powerpoint/2010/main" val="17875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rcRect/>
          <a:stretch>
            <a:fillRect t="-16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C4EF3A-1621-4EE7-A3E4-0830C244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996" y="3084343"/>
            <a:ext cx="2044773" cy="687703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Contents</a:t>
            </a:r>
            <a:endParaRPr lang="en-US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4CFE88-FE6C-4550-810B-7484EC4AA72F}"/>
              </a:ext>
            </a:extLst>
          </p:cNvPr>
          <p:cNvGrpSpPr/>
          <p:nvPr/>
        </p:nvGrpSpPr>
        <p:grpSpPr>
          <a:xfrm>
            <a:off x="5810937" y="1065862"/>
            <a:ext cx="1817179" cy="1090307"/>
            <a:chOff x="915544" y="804"/>
            <a:chExt cx="1817179" cy="109030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DA6989B-30E9-418D-AB5B-143354C34453}"/>
                </a:ext>
              </a:extLst>
            </p:cNvPr>
            <p:cNvSpPr/>
            <p:nvPr/>
          </p:nvSpPr>
          <p:spPr>
            <a:xfrm>
              <a:off x="915544" y="804"/>
              <a:ext cx="1817179" cy="10903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1C3D1B81-188E-42B5-A705-A4059AD1CB4C}"/>
                </a:ext>
              </a:extLst>
            </p:cNvPr>
            <p:cNvSpPr txBox="1"/>
            <p:nvPr/>
          </p:nvSpPr>
          <p:spPr>
            <a:xfrm>
              <a:off x="947478" y="32738"/>
              <a:ext cx="1753311" cy="1026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Metasurfaces</a:t>
              </a:r>
              <a:endParaRPr lang="en-US" sz="1900" kern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000C67-7613-4A67-A95B-7F233F90EB7A}"/>
              </a:ext>
            </a:extLst>
          </p:cNvPr>
          <p:cNvGrpSpPr/>
          <p:nvPr/>
        </p:nvGrpSpPr>
        <p:grpSpPr>
          <a:xfrm>
            <a:off x="7788028" y="1385686"/>
            <a:ext cx="385242" cy="450660"/>
            <a:chOff x="2892635" y="320628"/>
            <a:chExt cx="385242" cy="450660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7C6D284-1D99-485F-A3D9-A68EE31F62CD}"/>
                </a:ext>
              </a:extLst>
            </p:cNvPr>
            <p:cNvSpPr/>
            <p:nvPr/>
          </p:nvSpPr>
          <p:spPr>
            <a:xfrm>
              <a:off x="2892635" y="320628"/>
              <a:ext cx="385242" cy="4506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Right 6">
              <a:extLst>
                <a:ext uri="{FF2B5EF4-FFF2-40B4-BE49-F238E27FC236}">
                  <a16:creationId xmlns:a16="http://schemas.microsoft.com/office/drawing/2014/main" id="{DD753217-B1DB-4E3D-B516-CF993C2FEB45}"/>
                </a:ext>
              </a:extLst>
            </p:cNvPr>
            <p:cNvSpPr txBox="1"/>
            <p:nvPr/>
          </p:nvSpPr>
          <p:spPr>
            <a:xfrm>
              <a:off x="2892635" y="410760"/>
              <a:ext cx="269669" cy="270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78FC91-0EF4-4845-88D5-C947C30BBC02}"/>
              </a:ext>
            </a:extLst>
          </p:cNvPr>
          <p:cNvGrpSpPr/>
          <p:nvPr/>
        </p:nvGrpSpPr>
        <p:grpSpPr>
          <a:xfrm>
            <a:off x="8354988" y="1065862"/>
            <a:ext cx="1817179" cy="1090307"/>
            <a:chOff x="3459595" y="804"/>
            <a:chExt cx="1817179" cy="109030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AEF6C6F-1CE8-42BC-AB4E-737F58AF7DAF}"/>
                </a:ext>
              </a:extLst>
            </p:cNvPr>
            <p:cNvSpPr/>
            <p:nvPr/>
          </p:nvSpPr>
          <p:spPr>
            <a:xfrm>
              <a:off x="3459595" y="804"/>
              <a:ext cx="1817179" cy="10903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8">
              <a:extLst>
                <a:ext uri="{FF2B5EF4-FFF2-40B4-BE49-F238E27FC236}">
                  <a16:creationId xmlns:a16="http://schemas.microsoft.com/office/drawing/2014/main" id="{DEB31B1A-3E9B-4EE1-A0D5-A4F12F622841}"/>
                </a:ext>
              </a:extLst>
            </p:cNvPr>
            <p:cNvSpPr txBox="1"/>
            <p:nvPr/>
          </p:nvSpPr>
          <p:spPr>
            <a:xfrm>
              <a:off x="3491529" y="32738"/>
              <a:ext cx="1753311" cy="1026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Optimization methods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11225D-1882-47A0-A3FC-377F548C7AA0}"/>
              </a:ext>
            </a:extLst>
          </p:cNvPr>
          <p:cNvGrpSpPr/>
          <p:nvPr/>
        </p:nvGrpSpPr>
        <p:grpSpPr>
          <a:xfrm>
            <a:off x="9038248" y="2316081"/>
            <a:ext cx="450660" cy="385242"/>
            <a:chOff x="4142855" y="1251023"/>
            <a:chExt cx="450660" cy="385242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F43A7B88-DABF-4335-BE3C-3FDC923A10D6}"/>
                </a:ext>
              </a:extLst>
            </p:cNvPr>
            <p:cNvSpPr/>
            <p:nvPr/>
          </p:nvSpPr>
          <p:spPr>
            <a:xfrm rot="5400000">
              <a:off x="4175564" y="1218314"/>
              <a:ext cx="385242" cy="4506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Right 10">
              <a:extLst>
                <a:ext uri="{FF2B5EF4-FFF2-40B4-BE49-F238E27FC236}">
                  <a16:creationId xmlns:a16="http://schemas.microsoft.com/office/drawing/2014/main" id="{D16F4D66-3689-482B-A34F-A36EC9FB7C17}"/>
                </a:ext>
              </a:extLst>
            </p:cNvPr>
            <p:cNvSpPr txBox="1"/>
            <p:nvPr/>
          </p:nvSpPr>
          <p:spPr>
            <a:xfrm>
              <a:off x="4232988" y="1251023"/>
              <a:ext cx="270396" cy="269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36C734-F0F4-4B6B-B7CA-9EE19DA9E644}"/>
              </a:ext>
            </a:extLst>
          </p:cNvPr>
          <p:cNvGrpSpPr/>
          <p:nvPr/>
        </p:nvGrpSpPr>
        <p:grpSpPr>
          <a:xfrm>
            <a:off x="8354988" y="2883042"/>
            <a:ext cx="1817179" cy="1090307"/>
            <a:chOff x="3459595" y="1817984"/>
            <a:chExt cx="1817179" cy="109030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17C989B-C398-483C-89FD-96784EA9B698}"/>
                </a:ext>
              </a:extLst>
            </p:cNvPr>
            <p:cNvSpPr/>
            <p:nvPr/>
          </p:nvSpPr>
          <p:spPr>
            <a:xfrm>
              <a:off x="3459595" y="1817984"/>
              <a:ext cx="1817179" cy="10903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12">
              <a:extLst>
                <a:ext uri="{FF2B5EF4-FFF2-40B4-BE49-F238E27FC236}">
                  <a16:creationId xmlns:a16="http://schemas.microsoft.com/office/drawing/2014/main" id="{699AFC70-40C2-4C86-B6DF-D033724A2677}"/>
                </a:ext>
              </a:extLst>
            </p:cNvPr>
            <p:cNvSpPr txBox="1"/>
            <p:nvPr/>
          </p:nvSpPr>
          <p:spPr>
            <a:xfrm>
              <a:off x="3491529" y="1849918"/>
              <a:ext cx="1753311" cy="1026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Neural Networks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29DF946-3702-4A25-ACFD-4712EE30F439}"/>
              </a:ext>
            </a:extLst>
          </p:cNvPr>
          <p:cNvGrpSpPr/>
          <p:nvPr/>
        </p:nvGrpSpPr>
        <p:grpSpPr>
          <a:xfrm>
            <a:off x="7809834" y="3202865"/>
            <a:ext cx="385242" cy="450660"/>
            <a:chOff x="2914441" y="2137807"/>
            <a:chExt cx="385242" cy="450660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56D795FD-8F8B-4A24-A084-8AA7A5D9D862}"/>
                </a:ext>
              </a:extLst>
            </p:cNvPr>
            <p:cNvSpPr/>
            <p:nvPr/>
          </p:nvSpPr>
          <p:spPr>
            <a:xfrm rot="10800000">
              <a:off x="2914441" y="2137807"/>
              <a:ext cx="385242" cy="4506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Arrow: Right 14">
              <a:extLst>
                <a:ext uri="{FF2B5EF4-FFF2-40B4-BE49-F238E27FC236}">
                  <a16:creationId xmlns:a16="http://schemas.microsoft.com/office/drawing/2014/main" id="{9EFB0D27-06BE-45E4-B4AF-3BE26E6B4671}"/>
                </a:ext>
              </a:extLst>
            </p:cNvPr>
            <p:cNvSpPr txBox="1"/>
            <p:nvPr/>
          </p:nvSpPr>
          <p:spPr>
            <a:xfrm rot="21600000">
              <a:off x="3030014" y="2227939"/>
              <a:ext cx="269669" cy="270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83238C-3834-4192-954A-EECC50C4E662}"/>
              </a:ext>
            </a:extLst>
          </p:cNvPr>
          <p:cNvGrpSpPr/>
          <p:nvPr/>
        </p:nvGrpSpPr>
        <p:grpSpPr>
          <a:xfrm>
            <a:off x="5810937" y="2883042"/>
            <a:ext cx="1817179" cy="1090307"/>
            <a:chOff x="915544" y="1817984"/>
            <a:chExt cx="1817179" cy="109030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172BA52-6F33-4716-A4BB-C4BCF5F1F1F2}"/>
                </a:ext>
              </a:extLst>
            </p:cNvPr>
            <p:cNvSpPr/>
            <p:nvPr/>
          </p:nvSpPr>
          <p:spPr>
            <a:xfrm>
              <a:off x="915544" y="1817984"/>
              <a:ext cx="1817179" cy="10903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angle: Rounded Corners 16">
              <a:extLst>
                <a:ext uri="{FF2B5EF4-FFF2-40B4-BE49-F238E27FC236}">
                  <a16:creationId xmlns:a16="http://schemas.microsoft.com/office/drawing/2014/main" id="{669697DD-7DEE-4456-8A93-325C19E13A59}"/>
                </a:ext>
              </a:extLst>
            </p:cNvPr>
            <p:cNvSpPr txBox="1"/>
            <p:nvPr/>
          </p:nvSpPr>
          <p:spPr>
            <a:xfrm>
              <a:off x="947478" y="1849918"/>
              <a:ext cx="1753311" cy="1026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Optimization</a:t>
              </a:r>
              <a:r>
                <a:rPr lang="en-US" sz="1900" kern="1200" dirty="0"/>
                <a:t> </a:t>
              </a:r>
              <a:r>
                <a:rPr lang="en-US" sz="1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approach</a:t>
              </a:r>
              <a:endParaRPr lang="en-US" sz="1900" kern="12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F736E9-954D-4A04-AE79-EE0C07EEEA18}"/>
              </a:ext>
            </a:extLst>
          </p:cNvPr>
          <p:cNvGrpSpPr/>
          <p:nvPr/>
        </p:nvGrpSpPr>
        <p:grpSpPr>
          <a:xfrm>
            <a:off x="6494196" y="4133261"/>
            <a:ext cx="450660" cy="385242"/>
            <a:chOff x="1598803" y="3068203"/>
            <a:chExt cx="450660" cy="385242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1DEF2F96-9AF5-4EC7-B645-128BD4765C4D}"/>
                </a:ext>
              </a:extLst>
            </p:cNvPr>
            <p:cNvSpPr/>
            <p:nvPr/>
          </p:nvSpPr>
          <p:spPr>
            <a:xfrm rot="5400000">
              <a:off x="1631512" y="3035494"/>
              <a:ext cx="385242" cy="4506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Arrow: Right 18">
              <a:extLst>
                <a:ext uri="{FF2B5EF4-FFF2-40B4-BE49-F238E27FC236}">
                  <a16:creationId xmlns:a16="http://schemas.microsoft.com/office/drawing/2014/main" id="{B5A9D131-3B78-458F-A0A7-33A35B03CDD7}"/>
                </a:ext>
              </a:extLst>
            </p:cNvPr>
            <p:cNvSpPr txBox="1"/>
            <p:nvPr/>
          </p:nvSpPr>
          <p:spPr>
            <a:xfrm>
              <a:off x="1688936" y="3068203"/>
              <a:ext cx="270396" cy="269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kern="12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448931-E0D8-49CC-917D-4AF8C623B055}"/>
              </a:ext>
            </a:extLst>
          </p:cNvPr>
          <p:cNvGrpSpPr/>
          <p:nvPr/>
        </p:nvGrpSpPr>
        <p:grpSpPr>
          <a:xfrm>
            <a:off x="5810937" y="4700221"/>
            <a:ext cx="1817179" cy="1090307"/>
            <a:chOff x="915544" y="3635163"/>
            <a:chExt cx="1817179" cy="109030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8FF7EAD-2FC8-4597-B7CB-51B416D9FAB4}"/>
                </a:ext>
              </a:extLst>
            </p:cNvPr>
            <p:cNvSpPr/>
            <p:nvPr/>
          </p:nvSpPr>
          <p:spPr>
            <a:xfrm>
              <a:off x="915544" y="3635163"/>
              <a:ext cx="1817179" cy="109030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angle: Rounded Corners 20">
              <a:extLst>
                <a:ext uri="{FF2B5EF4-FFF2-40B4-BE49-F238E27FC236}">
                  <a16:creationId xmlns:a16="http://schemas.microsoft.com/office/drawing/2014/main" id="{01486CC1-27BA-4BBA-9FB7-33FDF1FD43A4}"/>
                </a:ext>
              </a:extLst>
            </p:cNvPr>
            <p:cNvSpPr txBox="1"/>
            <p:nvPr/>
          </p:nvSpPr>
          <p:spPr>
            <a:xfrm>
              <a:off x="947478" y="3667097"/>
              <a:ext cx="1753311" cy="1026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Implementation of the method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B2ECC8-3DC4-42BD-8505-931088030FC3}"/>
              </a:ext>
            </a:extLst>
          </p:cNvPr>
          <p:cNvCxnSpPr>
            <a:cxnSpLocks/>
          </p:cNvCxnSpPr>
          <p:nvPr/>
        </p:nvCxnSpPr>
        <p:spPr>
          <a:xfrm>
            <a:off x="4653465" y="2278246"/>
            <a:ext cx="0" cy="23015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BA9E1-B19F-48B1-AF9F-11CED7E9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558208"/>
            <a:ext cx="6525836" cy="888936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Optimization approach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28" y="1616265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286A50-58D2-490B-983F-DDFEE3D0E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8" y="2421361"/>
            <a:ext cx="4243047" cy="8889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Loss function </a:t>
            </a:r>
            <a:r>
              <a:rPr lang="en-US" sz="1800" dirty="0"/>
              <a:t>for the conditional generator: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CCCE8F79-5214-43B5-B444-0AA8A684C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8" y="3800960"/>
            <a:ext cx="5643222" cy="1187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BCB5-0F31-4A29-B5C9-3FFDEE6922D8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16</a:t>
            </a:r>
          </a:p>
        </p:txBody>
      </p:sp>
      <p:sp>
        <p:nvSpPr>
          <p:cNvPr id="14" name="Flowchart: Manual Input 13">
            <a:extLst>
              <a:ext uri="{FF2B5EF4-FFF2-40B4-BE49-F238E27FC236}">
                <a16:creationId xmlns:a16="http://schemas.microsoft.com/office/drawing/2014/main" id="{A4E41B98-9A64-4A6C-93A6-2733A6A80B4E}"/>
              </a:ext>
            </a:extLst>
          </p:cNvPr>
          <p:cNvSpPr/>
          <p:nvPr/>
        </p:nvSpPr>
        <p:spPr>
          <a:xfrm>
            <a:off x="7014580" y="2774212"/>
            <a:ext cx="4758320" cy="72801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82550" tIns="129266" rIns="85328" bIns="129267" numCol="1" spcCol="1270" anchor="ctr" anchorCtr="0">
            <a:no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g(m) specifies how the device refractive indices can be </a:t>
            </a:r>
          </a:p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modified to improve the efficiencies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C8F8FD7-B246-4FE9-9343-A0C46C7224A3}"/>
              </a:ext>
            </a:extLst>
          </p:cNvPr>
          <p:cNvSpPr/>
          <p:nvPr/>
        </p:nvSpPr>
        <p:spPr>
          <a:xfrm>
            <a:off x="7014580" y="3802033"/>
            <a:ext cx="3958220" cy="72801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95250" tIns="129266" rIns="97234" bIns="129267" numCol="1" spcCol="1270" anchor="ctr" anchorCtr="0">
            <a:no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Eff(m) is directly calculated with the forward </a:t>
            </a:r>
          </a:p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electromagnetic simulation</a:t>
            </a:r>
          </a:p>
        </p:txBody>
      </p:sp>
      <p:sp>
        <p:nvSpPr>
          <p:cNvPr id="16" name="Flowchart: Manual Input 15">
            <a:extLst>
              <a:ext uri="{FF2B5EF4-FFF2-40B4-BE49-F238E27FC236}">
                <a16:creationId xmlns:a16="http://schemas.microsoft.com/office/drawing/2014/main" id="{4FBCE518-8034-4995-A826-86CDB49CB979}"/>
              </a:ext>
            </a:extLst>
          </p:cNvPr>
          <p:cNvSpPr/>
          <p:nvPr/>
        </p:nvSpPr>
        <p:spPr>
          <a:xfrm>
            <a:off x="7014580" y="4829104"/>
            <a:ext cx="4091570" cy="70182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82550" tIns="129266" rIns="85328" bIns="129267" numCol="1" spcCol="1270" anchor="ctr" anchorCtr="0">
            <a:no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Effmax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(λ(m), θ(m)) is the theoretical maximum    </a:t>
            </a:r>
          </a:p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efficiency of the globally optimal devices </a:t>
            </a:r>
          </a:p>
        </p:txBody>
      </p:sp>
    </p:spTree>
    <p:extLst>
      <p:ext uri="{BB962C8B-B14F-4D97-AF65-F5344CB8AC3E}">
        <p14:creationId xmlns:p14="http://schemas.microsoft.com/office/powerpoint/2010/main" val="4291088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C5598-6B66-4E52-AA13-CE989BA45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28" y="924408"/>
            <a:ext cx="7181395" cy="4393982"/>
          </a:xfrm>
        </p:spPr>
        <p:txBody>
          <a:bodyPr>
            <a:normAutofit/>
          </a:bodyPr>
          <a:lstStyle/>
          <a:p>
            <a:r>
              <a:rPr lang="en-US" sz="1800" dirty="0"/>
              <a:t>The goal is generating the highest efficiency device for all possible (𝜆, 𝜃):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900" dirty="0"/>
          </a:p>
          <a:p>
            <a:r>
              <a:rPr lang="en-US" sz="1800" dirty="0"/>
              <a:t>P</a:t>
            </a:r>
            <a:r>
              <a:rPr lang="en-US" sz="1800" baseline="-25000" dirty="0"/>
              <a:t>w</a:t>
            </a:r>
            <a:r>
              <a:rPr lang="en-US" sz="1800" dirty="0"/>
              <a:t> is the probability of generating n in the device space</a:t>
            </a:r>
          </a:p>
          <a:p>
            <a:r>
              <a:rPr lang="en-US" sz="1800" dirty="0"/>
              <a:t>By approximating the 𝛿-function with an exponential function and using a Monte Carlo estimation: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532F6C4-9250-4732-A19D-3C0DB0BDE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28" y="3673377"/>
            <a:ext cx="9761248" cy="122015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A74C55-BEFF-4968-A466-176F2F822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53" y="1670241"/>
            <a:ext cx="8646822" cy="734980"/>
          </a:xfrm>
          <a:prstGeom prst="rect">
            <a:avLst/>
          </a:prstGeom>
        </p:spPr>
      </p:pic>
      <p:pic>
        <p:nvPicPr>
          <p:cNvPr id="26" name="Picture 25" descr="Calendar&#10;&#10;Description automatically generated with low confidence">
            <a:extLst>
              <a:ext uri="{FF2B5EF4-FFF2-40B4-BE49-F238E27FC236}">
                <a16:creationId xmlns:a16="http://schemas.microsoft.com/office/drawing/2014/main" id="{54CE08D5-C921-4588-BA42-28DAD1AAB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81" y="5031728"/>
            <a:ext cx="8242475" cy="11571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5C8199-A18A-4D1A-871A-987687635A89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705479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44BA2FCF-A782-4D6E-9A9A-7363B465F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23" y="972865"/>
            <a:ext cx="7390956" cy="1052139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25278728-23A6-4EF6-8222-51F3830E2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23" y="2477935"/>
            <a:ext cx="7223626" cy="1052139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1CA41CA6-D9E5-4343-9099-9C9533201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23" y="4141777"/>
            <a:ext cx="7390956" cy="119936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1AEBC8-200C-4413-89D8-5250D31F57EE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240478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2110A51-7795-439D-891E-3C20893E3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710"/>
            <a:ext cx="10515600" cy="5303789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training and updating the network and using the chain rule: (calculated using the backpropagation)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define the loss function </a:t>
            </a:r>
            <a:r>
              <a:rPr lang="en-US" sz="1800" dirty="0"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𝐿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𝐧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𝐠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Eff):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00AFA3-9134-4043-8207-597231A8B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44" y="1665249"/>
            <a:ext cx="6638926" cy="1081213"/>
          </a:xfrm>
          <a:prstGeom prst="rect">
            <a:avLst/>
          </a:prstGeom>
        </p:spPr>
      </p:pic>
      <p:pic>
        <p:nvPicPr>
          <p:cNvPr id="24" name="Picture 2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51BE429-F568-42D8-A8EC-27631BC43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44" y="3729171"/>
            <a:ext cx="4052738" cy="743999"/>
          </a:xfrm>
          <a:prstGeom prst="rect">
            <a:avLst/>
          </a:prstGeom>
        </p:spPr>
      </p:pic>
      <p:pic>
        <p:nvPicPr>
          <p:cNvPr id="25" name="Picture 24" descr="A white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CCCCDA2A-C38F-4E29-AEF5-670EB6495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44" y="5017110"/>
            <a:ext cx="2905126" cy="685692"/>
          </a:xfrm>
          <a:prstGeom prst="rect">
            <a:avLst/>
          </a:prstGeom>
        </p:spPr>
      </p:pic>
      <p:pic>
        <p:nvPicPr>
          <p:cNvPr id="26" name="Picture 25" descr="Text, letter&#10;&#10;Description automatically generated">
            <a:extLst>
              <a:ext uri="{FF2B5EF4-FFF2-40B4-BE49-F238E27FC236}">
                <a16:creationId xmlns:a16="http://schemas.microsoft.com/office/drawing/2014/main" id="{20EEEB0C-9E69-4DEF-BD38-FA5601830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45" y="4933850"/>
            <a:ext cx="3629024" cy="8712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6DC8CF-399A-4219-930C-8E7BA7F92ADF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524092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ontent Placeholder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DC740E-CB21-41FF-BD27-B486E1AFA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96" y="766543"/>
            <a:ext cx="2485813" cy="793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3F04D8-5187-42F3-869E-1645F70E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96" y="1931451"/>
            <a:ext cx="6096001" cy="10560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38AC83-0846-4509-BD31-9AD5FFF9E905}"/>
              </a:ext>
            </a:extLst>
          </p:cNvPr>
          <p:cNvSpPr txBox="1"/>
          <p:nvPr/>
        </p:nvSpPr>
        <p:spPr>
          <a:xfrm>
            <a:off x="670704" y="3358489"/>
            <a:ext cx="69614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To ensure that the generated devices are binary </a:t>
            </a:r>
            <a:r>
              <a:rPr lang="en-US" sz="1800" b="0" i="0" u="none" strike="noStrike" baseline="0" dirty="0">
                <a:latin typeface="AdvOT2e364b11"/>
              </a:rPr>
              <a:t>(i.e., all silicon or air)</a:t>
            </a:r>
          </a:p>
          <a:p>
            <a:pPr algn="l"/>
            <a:endParaRPr lang="en-US" sz="500" b="0" i="0" u="none" strike="noStrike" baseline="0" dirty="0">
              <a:latin typeface="AdvOT2e364b11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which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serves as a design constraint that limits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metagrating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efficiency,</a:t>
            </a:r>
          </a:p>
          <a:p>
            <a:endParaRPr lang="en-US" sz="500" dirty="0"/>
          </a:p>
          <a:p>
            <a:pPr algn="l"/>
            <a:r>
              <a:rPr lang="en-US" sz="1800" b="0" i="0" u="none" strike="noStrike" baseline="0" dirty="0">
                <a:latin typeface="AdvOT2e364b11"/>
              </a:rPr>
              <a:t> </a:t>
            </a:r>
            <a:r>
              <a:rPr lang="en-US" dirty="0"/>
              <a:t>and to balance binarization with efficiency enhancement:</a:t>
            </a:r>
          </a:p>
        </p:txBody>
      </p:sp>
      <p:pic>
        <p:nvPicPr>
          <p:cNvPr id="27" name="Picture 26" descr="Text, letter&#10;&#10;Description automatically generated">
            <a:extLst>
              <a:ext uri="{FF2B5EF4-FFF2-40B4-BE49-F238E27FC236}">
                <a16:creationId xmlns:a16="http://schemas.microsoft.com/office/drawing/2014/main" id="{18C7E793-5C13-4F33-8431-1EF30F7B6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6" y="4989461"/>
            <a:ext cx="6353175" cy="999903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6BDE42D2-80ED-4711-BFB2-B52304F1D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81" y="4989460"/>
            <a:ext cx="2479761" cy="9999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3B9155-7B81-47AE-8C88-1FD3F3AB2687}"/>
              </a:ext>
            </a:extLst>
          </p:cNvPr>
          <p:cNvSpPr/>
          <p:nvPr/>
        </p:nvSpPr>
        <p:spPr>
          <a:xfrm>
            <a:off x="1751408" y="4902335"/>
            <a:ext cx="9032033" cy="117415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2"/>
                </a:solidFill>
              </a:ln>
              <a:noFill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3A3EC5-9000-442B-A4A8-F01521FD6794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368355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2B2874-E55B-46B5-86D8-E7CD17D83A46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F0D09-8C16-4A3F-8005-1B773BE04471}"/>
              </a:ext>
            </a:extLst>
          </p:cNvPr>
          <p:cNvSpPr txBox="1"/>
          <p:nvPr/>
        </p:nvSpPr>
        <p:spPr>
          <a:xfrm>
            <a:off x="304800" y="503444"/>
            <a:ext cx="5433512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flowchart of GLO net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58A20F85-F026-4410-A144-22CB64436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840" y="1225180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052AAAB-A8DB-4C52-B988-B8828D6C5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0" y="2588863"/>
            <a:ext cx="9473443" cy="3765693"/>
          </a:xfrm>
          <a:prstGeom prst="rect">
            <a:avLst/>
          </a:prstGeom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8A8E48-8722-4782-A4A4-71A9D76BDA16}"/>
              </a:ext>
            </a:extLst>
          </p:cNvPr>
          <p:cNvSpPr/>
          <p:nvPr/>
        </p:nvSpPr>
        <p:spPr>
          <a:xfrm>
            <a:off x="304800" y="2009643"/>
            <a:ext cx="5080843" cy="6572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82549" tIns="134626" rIns="85328" bIns="134626" numCol="1" spcCol="1270" anchor="ctr" anchorCtr="0">
            <a:noAutofit/>
          </a:bodyPr>
          <a:lstStyle/>
          <a:p>
            <a:pPr marL="0" lvl="0" indent="0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The generator, conditioned on (λ, θ), maps different z onto different device instances: n = G</a:t>
            </a:r>
            <a:r>
              <a:rPr lang="en-US" sz="1600" kern="1200" baseline="-25000" dirty="0"/>
              <a:t>w</a:t>
            </a:r>
            <a:r>
              <a:rPr lang="en-US" sz="1600" kern="1200" dirty="0"/>
              <a:t>(z; λ, θ)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7C4A1D-F120-4FCB-86F7-99233292D84B}"/>
              </a:ext>
            </a:extLst>
          </p:cNvPr>
          <p:cNvSpPr/>
          <p:nvPr/>
        </p:nvSpPr>
        <p:spPr>
          <a:xfrm>
            <a:off x="7225458" y="1660742"/>
            <a:ext cx="4661742" cy="7059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82550" tIns="141192" rIns="85328" bIns="141193" numCol="1" spcCol="1270" anchor="ctr" anchorCtr="0">
            <a:noAutofit/>
          </a:bodyPr>
          <a:lstStyle/>
          <a:p>
            <a:pPr marL="0" lvl="0" indent="0" defTabSz="5778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During network training, the objective is to iteratively optimize w to maximize the efficiencies of {n| λ, θ} </a:t>
            </a:r>
          </a:p>
        </p:txBody>
      </p:sp>
    </p:spTree>
    <p:extLst>
      <p:ext uri="{BB962C8B-B14F-4D97-AF65-F5344CB8AC3E}">
        <p14:creationId xmlns:p14="http://schemas.microsoft.com/office/powerpoint/2010/main" val="24682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53A3EC5-9000-442B-A4A8-F01521FD6794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9E764-A29A-409B-B95A-1199CFE8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191" y="497912"/>
            <a:ext cx="3552143" cy="35780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16A4A1-3116-4005-9059-9A8964ECD08F}"/>
              </a:ext>
            </a:extLst>
          </p:cNvPr>
          <p:cNvSpPr txBox="1"/>
          <p:nvPr/>
        </p:nvSpPr>
        <p:spPr>
          <a:xfrm>
            <a:off x="507030" y="592989"/>
            <a:ext cx="4389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Boundary optimization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A2758A8B-88DB-4EC5-8D65-BF3C5E15B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319" y="1303265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2528D239-DF3E-4B8F-821C-FC4B8DA07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59" y="4536920"/>
            <a:ext cx="2798205" cy="19517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19779B-8DB6-43D5-8797-83416BD369CD}"/>
              </a:ext>
            </a:extLst>
          </p:cNvPr>
          <p:cNvSpPr txBox="1"/>
          <p:nvPr/>
        </p:nvSpPr>
        <p:spPr>
          <a:xfrm>
            <a:off x="507029" y="1935308"/>
            <a:ext cx="438917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u="none" strike="noStrike" baseline="0" dirty="0">
                <a:latin typeface="AdvOT2e364b11"/>
              </a:rPr>
              <a:t>We attempt to re</a:t>
            </a:r>
            <a:r>
              <a:rPr lang="en-US" b="0" i="0" u="none" strike="noStrike" baseline="0" dirty="0">
                <a:latin typeface="AdvOT2e364b11+fb"/>
              </a:rPr>
              <a:t>fi</a:t>
            </a:r>
            <a:r>
              <a:rPr lang="en-US" b="0" i="0" u="none" strike="noStrike" baseline="0" dirty="0">
                <a:latin typeface="AdvOT2e364b11"/>
              </a:rPr>
              <a:t>ne the generated devices</a:t>
            </a:r>
          </a:p>
          <a:p>
            <a:pPr algn="just"/>
            <a:endParaRPr lang="en-US" sz="400" dirty="0">
              <a:latin typeface="AdvOT2e364b11"/>
            </a:endParaRPr>
          </a:p>
          <a:p>
            <a:pPr algn="just"/>
            <a:r>
              <a:rPr lang="en-US" b="0" i="0" u="none" strike="noStrike" baseline="0" dirty="0">
                <a:latin typeface="AdvOT2e364b11"/>
              </a:rPr>
              <a:t>from the conditional </a:t>
            </a:r>
            <a:r>
              <a:rPr lang="en-US" b="0" i="0" u="none" strike="noStrike" baseline="0" dirty="0" err="1">
                <a:latin typeface="AdvOT2e364b11"/>
              </a:rPr>
              <a:t>GLOnet</a:t>
            </a:r>
            <a:r>
              <a:rPr lang="en-US" b="0" i="0" u="none" strike="noStrike" baseline="0" dirty="0">
                <a:latin typeface="AdvOT2e364b11"/>
              </a:rPr>
              <a:t> using</a:t>
            </a:r>
          </a:p>
          <a:p>
            <a:pPr algn="just"/>
            <a:endParaRPr lang="en-US" sz="400" b="0" i="0" u="none" strike="noStrike" baseline="0" dirty="0">
              <a:latin typeface="AdvOT2e364b11"/>
            </a:endParaRPr>
          </a:p>
          <a:p>
            <a:pPr algn="just"/>
            <a:r>
              <a:rPr lang="en-US" b="0" i="0" u="none" strike="noStrike" baseline="0" dirty="0">
                <a:latin typeface="AdvOT2e364b11"/>
              </a:rPr>
              <a:t>adjoint-based boundary optimization.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1F91D4-AF5D-4A5E-AF8C-0F4F09FB0F33}"/>
              </a:ext>
            </a:extLst>
          </p:cNvPr>
          <p:cNvSpPr txBox="1"/>
          <p:nvPr/>
        </p:nvSpPr>
        <p:spPr>
          <a:xfrm>
            <a:off x="507029" y="3091431"/>
            <a:ext cx="438917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AdvOT2e364b11"/>
              </a:rPr>
              <a:t>We only consider the gradients at the</a:t>
            </a:r>
          </a:p>
          <a:p>
            <a:pPr algn="l"/>
            <a:endParaRPr lang="en-US" sz="400" dirty="0">
              <a:latin typeface="AdvOT2e364b11"/>
            </a:endParaRPr>
          </a:p>
          <a:p>
            <a:pPr algn="l"/>
            <a:r>
              <a:rPr lang="en-US" b="0" i="0" u="none" strike="noStrike" baseline="0" dirty="0">
                <a:latin typeface="AdvOT2e364b11"/>
              </a:rPr>
              <a:t>silicon</a:t>
            </a:r>
            <a:r>
              <a:rPr lang="en-US" b="0" i="0" u="none" strike="noStrike" baseline="0" dirty="0">
                <a:latin typeface="AdvOT8608a8d1+22"/>
              </a:rPr>
              <a:t>−</a:t>
            </a:r>
            <a:r>
              <a:rPr lang="en-US" b="0" i="0" u="none" strike="noStrike" baseline="0" dirty="0">
                <a:latin typeface="AdvOT2e364b11"/>
              </a:rPr>
              <a:t>air boundaries of the device</a:t>
            </a:r>
          </a:p>
          <a:p>
            <a:pPr algn="l"/>
            <a:endParaRPr lang="en-US" sz="400" dirty="0">
              <a:latin typeface="AdvOT2e364b11"/>
            </a:endParaRPr>
          </a:p>
          <a:p>
            <a:pPr algn="l"/>
            <a:r>
              <a:rPr lang="en-US" b="0" i="0" u="none" strike="noStrike" baseline="0" dirty="0">
                <a:latin typeface="AdvOT2e364b11"/>
              </a:rPr>
              <a:t>and </a:t>
            </a:r>
            <a:r>
              <a:rPr lang="en-US" b="0" i="0" u="none" strike="noStrike" baseline="0" dirty="0">
                <a:latin typeface="AdvOT2e364b11+fb"/>
              </a:rPr>
              <a:t>fi</a:t>
            </a:r>
            <a:r>
              <a:rPr lang="en-US" b="0" i="0" u="none" strike="noStrike" baseline="0" dirty="0">
                <a:latin typeface="AdvOT2e364b11"/>
              </a:rPr>
              <a:t>x the device refractive indices to</a:t>
            </a:r>
          </a:p>
          <a:p>
            <a:pPr algn="l"/>
            <a:endParaRPr lang="en-US" sz="400" dirty="0">
              <a:latin typeface="AdvOT2e364b11"/>
            </a:endParaRPr>
          </a:p>
          <a:p>
            <a:pPr algn="l"/>
            <a:r>
              <a:rPr lang="en-US" b="0" i="0" u="none" strike="noStrike" baseline="0" dirty="0">
                <a:latin typeface="AdvOT2e364b11"/>
              </a:rPr>
              <a:t>be binary throughout the optimization.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43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BA9E1-B19F-48B1-AF9F-11CED7E9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541227"/>
            <a:ext cx="8221286" cy="857830"/>
          </a:xfrm>
        </p:spPr>
        <p:txBody>
          <a:bodyPr anchor="b">
            <a:norm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Implementation of the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method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578" y="1429893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0901163-A2FE-4538-B5FD-F484827CA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93" t="2442" r="24371" b="15805"/>
          <a:stretch/>
        </p:blipFill>
        <p:spPr>
          <a:xfrm>
            <a:off x="4585957" y="2724397"/>
            <a:ext cx="2737759" cy="3136182"/>
          </a:xfrm>
          <a:prstGeom prst="rect">
            <a:avLst/>
          </a:prstGeom>
        </p:spPr>
      </p:pic>
      <p:pic>
        <p:nvPicPr>
          <p:cNvPr id="6" name="Picture 5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EEBA726-EF9D-410F-837F-C361824BE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3" y="2905164"/>
            <a:ext cx="2627664" cy="262766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8830649-C067-4BE9-AC2A-C07DD74287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4" r="20347"/>
          <a:stretch/>
        </p:blipFill>
        <p:spPr>
          <a:xfrm>
            <a:off x="8419366" y="2869756"/>
            <a:ext cx="2909991" cy="29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24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BA9E1-B19F-48B1-AF9F-11CED7E9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7" y="652209"/>
            <a:ext cx="3106361" cy="888936"/>
          </a:xfrm>
        </p:spPr>
        <p:txBody>
          <a:bodyPr anchor="b">
            <a:norm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8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Parameters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527" y="1532001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286A50-58D2-490B-983F-DDFEE3D0E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7" y="2550413"/>
            <a:ext cx="4081123" cy="3547872"/>
          </a:xfrm>
        </p:spPr>
        <p:txBody>
          <a:bodyPr anchor="t">
            <a:normAutofit/>
          </a:bodyPr>
          <a:lstStyle/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λ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 : 600 – 800 - 900 nm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Deflection angle : 40˚ - 60˚  - 70˚ - 80˚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Batch size: 100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Number of iterations : 500-1000</a:t>
            </a:r>
          </a:p>
          <a:p>
            <a:pPr marL="0" indent="0">
              <a:lnSpc>
                <a:spcPct val="200000"/>
              </a:lnSpc>
              <a:buNone/>
            </a:pP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084683C-FA24-4FFA-A02A-ABA17DF99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55" y="2379874"/>
            <a:ext cx="4728890" cy="32984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6CC8ED-972F-4D0C-B7EF-07E61ECF78AD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43708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1AA6-803E-4103-8D6B-E507C27D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193" y="2324100"/>
            <a:ext cx="9853613" cy="30319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Deflection efficiency histograms for each pair of (</a:t>
            </a:r>
            <a:r>
              <a:rPr lang="el-GR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λ</a:t>
            </a:r>
            <a:r>
              <a:rPr lang="en-US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,</a:t>
            </a:r>
            <a:r>
              <a:rPr lang="el-GR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θ</a:t>
            </a:r>
            <a:r>
              <a:rPr lang="en-US" sz="7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356001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5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DA2D9C-9DFB-42E3-8616-528AD158B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2465" y="2332575"/>
            <a:ext cx="3869540" cy="2192850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Metasurfaces</a:t>
            </a:r>
          </a:p>
        </p:txBody>
      </p:sp>
      <p:pic>
        <p:nvPicPr>
          <p:cNvPr id="5" name="Content Placeholder 4" descr="A picture containing table, clear&#10;&#10;Description automatically generated">
            <a:extLst>
              <a:ext uri="{FF2B5EF4-FFF2-40B4-BE49-F238E27FC236}">
                <a16:creationId xmlns:a16="http://schemas.microsoft.com/office/drawing/2014/main" id="{9825C212-844A-4F74-A2AF-12A21F6FCBA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7" r="-1" b="9431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443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BBCE06-22B5-463C-837A-F246D4649978}"/>
              </a:ext>
            </a:extLst>
          </p:cNvPr>
          <p:cNvSpPr txBox="1"/>
          <p:nvPr/>
        </p:nvSpPr>
        <p:spPr>
          <a:xfrm rot="16200000">
            <a:off x="-546509" y="3011005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0C367-0DDE-4688-8AA0-675A76883F67}"/>
              </a:ext>
            </a:extLst>
          </p:cNvPr>
          <p:cNvSpPr txBox="1"/>
          <p:nvPr/>
        </p:nvSpPr>
        <p:spPr>
          <a:xfrm>
            <a:off x="9916383" y="6392327"/>
            <a:ext cx="173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Deflection Angle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27337-8E2F-498D-94B3-C22674BB2A1C}"/>
              </a:ext>
            </a:extLst>
          </p:cNvPr>
          <p:cNvSpPr txBox="1"/>
          <p:nvPr/>
        </p:nvSpPr>
        <p:spPr>
          <a:xfrm>
            <a:off x="2285100" y="640771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91580A-271F-466B-80BA-F88FDF966CA7}"/>
              </a:ext>
            </a:extLst>
          </p:cNvPr>
          <p:cNvSpPr txBox="1"/>
          <p:nvPr/>
        </p:nvSpPr>
        <p:spPr>
          <a:xfrm>
            <a:off x="5466816" y="641010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60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B69DC-4553-449D-921B-187A73E5BF3F}"/>
              </a:ext>
            </a:extLst>
          </p:cNvPr>
          <p:cNvSpPr txBox="1"/>
          <p:nvPr/>
        </p:nvSpPr>
        <p:spPr>
          <a:xfrm>
            <a:off x="8648532" y="641010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80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8D095E-769B-45D0-B971-794953369BDD}"/>
              </a:ext>
            </a:extLst>
          </p:cNvPr>
          <p:cNvSpPr txBox="1"/>
          <p:nvPr/>
        </p:nvSpPr>
        <p:spPr>
          <a:xfrm>
            <a:off x="686712" y="508039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900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6DA35-7016-444F-A009-6081ACA3AEC3}"/>
              </a:ext>
            </a:extLst>
          </p:cNvPr>
          <p:cNvSpPr txBox="1"/>
          <p:nvPr/>
        </p:nvSpPr>
        <p:spPr>
          <a:xfrm>
            <a:off x="675088" y="3011005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800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350D67-2C48-4EF9-9849-69C6DB369B2D}"/>
              </a:ext>
            </a:extLst>
          </p:cNvPr>
          <p:cNvSpPr txBox="1"/>
          <p:nvPr/>
        </p:nvSpPr>
        <p:spPr>
          <a:xfrm>
            <a:off x="675088" y="941612"/>
            <a:ext cx="53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600</a:t>
            </a:r>
          </a:p>
        </p:txBody>
      </p:sp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AC4E4408-FC5B-40B7-96B1-43916A8B5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37" y="172266"/>
            <a:ext cx="2546505" cy="1909879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AA265E90-65A1-4894-A6AE-35848EB25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52" y="172266"/>
            <a:ext cx="2544033" cy="1908024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90606B56-24B7-4A26-BF10-6D55BCDF7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395" y="172266"/>
            <a:ext cx="2544033" cy="1908024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9397C88D-0B19-4A84-B828-7E56320C7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36" y="2241659"/>
            <a:ext cx="2546506" cy="1909879"/>
          </a:xfrm>
          <a:prstGeom prst="rect">
            <a:avLst/>
          </a:prstGeom>
        </p:spPr>
      </p:pic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EB25B1D2-4F06-4298-A4B8-EB8529037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52" y="2241659"/>
            <a:ext cx="2544034" cy="1908026"/>
          </a:xfrm>
          <a:prstGeom prst="rect">
            <a:avLst/>
          </a:prstGeom>
        </p:spPr>
      </p:pic>
      <p:pic>
        <p:nvPicPr>
          <p:cNvPr id="25" name="Picture 24" descr="Chart, histogram&#10;&#10;Description automatically generated">
            <a:extLst>
              <a:ext uri="{FF2B5EF4-FFF2-40B4-BE49-F238E27FC236}">
                <a16:creationId xmlns:a16="http://schemas.microsoft.com/office/drawing/2014/main" id="{A1557370-3AB8-4040-96D0-AABB98D94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1" y="2241659"/>
            <a:ext cx="2544032" cy="1908024"/>
          </a:xfrm>
          <a:prstGeom prst="rect">
            <a:avLst/>
          </a:prstGeom>
        </p:spPr>
      </p:pic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E54DA76A-C66C-42E2-8DA5-2D6DAE441C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36" y="4311052"/>
            <a:ext cx="2544032" cy="1908024"/>
          </a:xfrm>
          <a:prstGeom prst="rect">
            <a:avLst/>
          </a:prstGeom>
        </p:spPr>
      </p:pic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E075B4B8-AC13-441B-A7BC-54FDCFF10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152" y="4311052"/>
            <a:ext cx="2544032" cy="19080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68F89F-3CA8-4FFC-9E4E-B3419739B0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1" y="4311052"/>
            <a:ext cx="2544032" cy="190802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278B48B-2D34-431A-B613-1A4D62AF4B3A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459645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653AEB38-4A88-467F-AE45-1F5F8285F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50" y="3860224"/>
            <a:ext cx="3576848" cy="2682635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77E0306D-7758-4FD2-A728-AF85B564C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"/>
          <a:stretch/>
        </p:blipFill>
        <p:spPr>
          <a:xfrm>
            <a:off x="8088550" y="1211760"/>
            <a:ext cx="3576848" cy="2648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BCE06-22B5-463C-837A-F246D4649978}"/>
              </a:ext>
            </a:extLst>
          </p:cNvPr>
          <p:cNvSpPr txBox="1"/>
          <p:nvPr/>
        </p:nvSpPr>
        <p:spPr>
          <a:xfrm>
            <a:off x="8813990" y="315141"/>
            <a:ext cx="2125967" cy="738664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Wavelength: 900 nm</a:t>
            </a:r>
          </a:p>
          <a:p>
            <a:endParaRPr lang="en-US" sz="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Deflection Angle: 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429EDE-D709-4BCE-A360-0138BD715BDF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24</a:t>
            </a:r>
          </a:p>
        </p:txBody>
      </p: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5844B73B-4C9C-4B57-BACF-8B55AC551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8" y="2828925"/>
            <a:ext cx="5276476" cy="36597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BFE52F7-3E97-43B0-B678-E1BE9912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62" y="684473"/>
            <a:ext cx="5557498" cy="1189503"/>
          </a:xfrm>
        </p:spPr>
        <p:txBody>
          <a:bodyPr anchor="b">
            <a:noAutofit/>
          </a:bodyPr>
          <a:lstStyle/>
          <a:p>
            <a:pPr marL="0"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comparison between</a:t>
            </a:r>
            <a:br>
              <a:rPr lang="en-US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results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A8754BC7-ABE4-4120-8320-C14053A8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527" y="185568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48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BBCE06-22B5-463C-837A-F246D4649978}"/>
              </a:ext>
            </a:extLst>
          </p:cNvPr>
          <p:cNvSpPr txBox="1"/>
          <p:nvPr/>
        </p:nvSpPr>
        <p:spPr>
          <a:xfrm rot="16200000">
            <a:off x="-463204" y="3561255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8D095E-769B-45D0-B971-794953369BDD}"/>
              </a:ext>
            </a:extLst>
          </p:cNvPr>
          <p:cNvSpPr txBox="1"/>
          <p:nvPr/>
        </p:nvSpPr>
        <p:spPr>
          <a:xfrm>
            <a:off x="808438" y="5244775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900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6DA35-7016-444F-A009-6081ACA3AEC3}"/>
              </a:ext>
            </a:extLst>
          </p:cNvPr>
          <p:cNvSpPr txBox="1"/>
          <p:nvPr/>
        </p:nvSpPr>
        <p:spPr>
          <a:xfrm>
            <a:off x="808438" y="3407367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800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350D67-2C48-4EF9-9849-69C6DB369B2D}"/>
              </a:ext>
            </a:extLst>
          </p:cNvPr>
          <p:cNvSpPr txBox="1"/>
          <p:nvPr/>
        </p:nvSpPr>
        <p:spPr>
          <a:xfrm>
            <a:off x="808438" y="1925304"/>
            <a:ext cx="53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F62825-87A3-4127-A1C4-635FF8B40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3" y="1821899"/>
            <a:ext cx="8408384" cy="545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053E28-ABBB-4E0E-832D-A42054DCC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3" y="3303962"/>
            <a:ext cx="8408384" cy="5453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1554D4-39ED-470B-A20C-783DDA63E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46" y="4786025"/>
            <a:ext cx="8408367" cy="5453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908E0E-C6DD-447C-ADEE-718F9926F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46" y="5495873"/>
            <a:ext cx="8408369" cy="5453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60B69F-C0FC-451B-9930-11D5E7442117}"/>
              </a:ext>
            </a:extLst>
          </p:cNvPr>
          <p:cNvSpPr txBox="1"/>
          <p:nvPr/>
        </p:nvSpPr>
        <p:spPr>
          <a:xfrm>
            <a:off x="10424044" y="4766319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It#: 500</a:t>
            </a:r>
          </a:p>
          <a:p>
            <a:r>
              <a:rPr lang="en-US" sz="1600" dirty="0"/>
              <a:t>DA: 70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40F9CA-1E5E-4E15-A258-5C3A203B4CC0}"/>
              </a:ext>
            </a:extLst>
          </p:cNvPr>
          <p:cNvSpPr txBox="1"/>
          <p:nvPr/>
        </p:nvSpPr>
        <p:spPr>
          <a:xfrm>
            <a:off x="10424044" y="5495873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It#: 1000</a:t>
            </a:r>
          </a:p>
          <a:p>
            <a:r>
              <a:rPr lang="en-US" sz="1600" dirty="0"/>
              <a:t>DA: 70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D4B659-5A9C-49D6-8D6B-219096A3EAA6}"/>
              </a:ext>
            </a:extLst>
          </p:cNvPr>
          <p:cNvSpPr txBox="1"/>
          <p:nvPr/>
        </p:nvSpPr>
        <p:spPr>
          <a:xfrm>
            <a:off x="10390165" y="3303962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It#: 500</a:t>
            </a:r>
          </a:p>
          <a:p>
            <a:r>
              <a:rPr lang="en-US" sz="1600" dirty="0"/>
              <a:t>DA: 65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8AC2F-479E-4013-A9CA-8775054C374C}"/>
              </a:ext>
            </a:extLst>
          </p:cNvPr>
          <p:cNvSpPr txBox="1"/>
          <p:nvPr/>
        </p:nvSpPr>
        <p:spPr>
          <a:xfrm>
            <a:off x="10390165" y="1821899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It#: 500</a:t>
            </a:r>
          </a:p>
          <a:p>
            <a:r>
              <a:rPr lang="en-US" sz="1600" dirty="0"/>
              <a:t>Angle: 60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345D9B-8224-4EFF-89D8-8F0D1BA20DD0}"/>
              </a:ext>
            </a:extLst>
          </p:cNvPr>
          <p:cNvSpPr txBox="1"/>
          <p:nvPr/>
        </p:nvSpPr>
        <p:spPr>
          <a:xfrm>
            <a:off x="621741" y="3840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Evolution of device patterns</a:t>
            </a: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E41F5A73-EE81-41F4-9A1C-0A5807F5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8438" y="1104900"/>
            <a:ext cx="4031220" cy="45719"/>
          </a:xfrm>
          <a:custGeom>
            <a:avLst/>
            <a:gdLst>
              <a:gd name="connsiteX0" fmla="*/ 0 w 4031220"/>
              <a:gd name="connsiteY0" fmla="*/ 0 h 45719"/>
              <a:gd name="connsiteX1" fmla="*/ 752494 w 4031220"/>
              <a:gd name="connsiteY1" fmla="*/ 0 h 45719"/>
              <a:gd name="connsiteX2" fmla="*/ 1464677 w 4031220"/>
              <a:gd name="connsiteY2" fmla="*/ 0 h 45719"/>
              <a:gd name="connsiteX3" fmla="*/ 2176859 w 4031220"/>
              <a:gd name="connsiteY3" fmla="*/ 0 h 45719"/>
              <a:gd name="connsiteX4" fmla="*/ 2727792 w 4031220"/>
              <a:gd name="connsiteY4" fmla="*/ 0 h 45719"/>
              <a:gd name="connsiteX5" fmla="*/ 3319038 w 4031220"/>
              <a:gd name="connsiteY5" fmla="*/ 0 h 45719"/>
              <a:gd name="connsiteX6" fmla="*/ 4031220 w 4031220"/>
              <a:gd name="connsiteY6" fmla="*/ 0 h 45719"/>
              <a:gd name="connsiteX7" fmla="*/ 4031220 w 4031220"/>
              <a:gd name="connsiteY7" fmla="*/ 45719 h 45719"/>
              <a:gd name="connsiteX8" fmla="*/ 3359350 w 4031220"/>
              <a:gd name="connsiteY8" fmla="*/ 45719 h 45719"/>
              <a:gd name="connsiteX9" fmla="*/ 2808417 w 4031220"/>
              <a:gd name="connsiteY9" fmla="*/ 45719 h 45719"/>
              <a:gd name="connsiteX10" fmla="*/ 2257483 w 4031220"/>
              <a:gd name="connsiteY10" fmla="*/ 45719 h 45719"/>
              <a:gd name="connsiteX11" fmla="*/ 1545301 w 4031220"/>
              <a:gd name="connsiteY11" fmla="*/ 45719 h 45719"/>
              <a:gd name="connsiteX12" fmla="*/ 954055 w 4031220"/>
              <a:gd name="connsiteY12" fmla="*/ 45719 h 45719"/>
              <a:gd name="connsiteX13" fmla="*/ 0 w 4031220"/>
              <a:gd name="connsiteY13" fmla="*/ 45719 h 45719"/>
              <a:gd name="connsiteX14" fmla="*/ 0 w 4031220"/>
              <a:gd name="connsiteY1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31220" h="45719" fill="none" extrusionOk="0">
                <a:moveTo>
                  <a:pt x="0" y="0"/>
                </a:moveTo>
                <a:cubicBezTo>
                  <a:pt x="337615" y="-16923"/>
                  <a:pt x="580102" y="23940"/>
                  <a:pt x="752494" y="0"/>
                </a:cubicBezTo>
                <a:cubicBezTo>
                  <a:pt x="924886" y="-23940"/>
                  <a:pt x="1230896" y="9705"/>
                  <a:pt x="1464677" y="0"/>
                </a:cubicBezTo>
                <a:cubicBezTo>
                  <a:pt x="1698458" y="-9705"/>
                  <a:pt x="1969878" y="-20397"/>
                  <a:pt x="2176859" y="0"/>
                </a:cubicBezTo>
                <a:cubicBezTo>
                  <a:pt x="2383840" y="20397"/>
                  <a:pt x="2458984" y="-9177"/>
                  <a:pt x="2727792" y="0"/>
                </a:cubicBezTo>
                <a:cubicBezTo>
                  <a:pt x="2996600" y="9177"/>
                  <a:pt x="3190665" y="-4953"/>
                  <a:pt x="3319038" y="0"/>
                </a:cubicBezTo>
                <a:cubicBezTo>
                  <a:pt x="3447411" y="4953"/>
                  <a:pt x="3778555" y="-15975"/>
                  <a:pt x="4031220" y="0"/>
                </a:cubicBezTo>
                <a:cubicBezTo>
                  <a:pt x="4030222" y="13870"/>
                  <a:pt x="4032335" y="28899"/>
                  <a:pt x="4031220" y="45719"/>
                </a:cubicBezTo>
                <a:cubicBezTo>
                  <a:pt x="3864084" y="43115"/>
                  <a:pt x="3638573" y="45204"/>
                  <a:pt x="3359350" y="45719"/>
                </a:cubicBezTo>
                <a:cubicBezTo>
                  <a:pt x="3080127" y="46235"/>
                  <a:pt x="2984932" y="56505"/>
                  <a:pt x="2808417" y="45719"/>
                </a:cubicBezTo>
                <a:cubicBezTo>
                  <a:pt x="2631902" y="34933"/>
                  <a:pt x="2433427" y="32501"/>
                  <a:pt x="2257483" y="45719"/>
                </a:cubicBezTo>
                <a:cubicBezTo>
                  <a:pt x="2081539" y="58937"/>
                  <a:pt x="1807403" y="74957"/>
                  <a:pt x="1545301" y="45719"/>
                </a:cubicBezTo>
                <a:cubicBezTo>
                  <a:pt x="1283199" y="16481"/>
                  <a:pt x="1227996" y="27466"/>
                  <a:pt x="954055" y="45719"/>
                </a:cubicBezTo>
                <a:cubicBezTo>
                  <a:pt x="680114" y="63972"/>
                  <a:pt x="460257" y="61867"/>
                  <a:pt x="0" y="45719"/>
                </a:cubicBezTo>
                <a:cubicBezTo>
                  <a:pt x="1128" y="27678"/>
                  <a:pt x="-933" y="14384"/>
                  <a:pt x="0" y="0"/>
                </a:cubicBezTo>
                <a:close/>
              </a:path>
              <a:path w="4031220" h="45719" stroke="0" extrusionOk="0">
                <a:moveTo>
                  <a:pt x="0" y="0"/>
                </a:moveTo>
                <a:cubicBezTo>
                  <a:pt x="225543" y="-18604"/>
                  <a:pt x="412187" y="25118"/>
                  <a:pt x="631558" y="0"/>
                </a:cubicBezTo>
                <a:cubicBezTo>
                  <a:pt x="850929" y="-25118"/>
                  <a:pt x="940658" y="-23886"/>
                  <a:pt x="1182491" y="0"/>
                </a:cubicBezTo>
                <a:cubicBezTo>
                  <a:pt x="1424324" y="23886"/>
                  <a:pt x="1692529" y="-33646"/>
                  <a:pt x="1934986" y="0"/>
                </a:cubicBezTo>
                <a:cubicBezTo>
                  <a:pt x="2177444" y="33646"/>
                  <a:pt x="2333972" y="-15078"/>
                  <a:pt x="2566543" y="0"/>
                </a:cubicBezTo>
                <a:cubicBezTo>
                  <a:pt x="2799114" y="15078"/>
                  <a:pt x="3025166" y="-21420"/>
                  <a:pt x="3198101" y="0"/>
                </a:cubicBezTo>
                <a:cubicBezTo>
                  <a:pt x="3371036" y="21420"/>
                  <a:pt x="3793220" y="16681"/>
                  <a:pt x="4031220" y="0"/>
                </a:cubicBezTo>
                <a:cubicBezTo>
                  <a:pt x="4032193" y="20926"/>
                  <a:pt x="4030201" y="36494"/>
                  <a:pt x="4031220" y="45719"/>
                </a:cubicBezTo>
                <a:cubicBezTo>
                  <a:pt x="3701905" y="55228"/>
                  <a:pt x="3556280" y="60682"/>
                  <a:pt x="3359350" y="45719"/>
                </a:cubicBezTo>
                <a:cubicBezTo>
                  <a:pt x="3162420" y="30757"/>
                  <a:pt x="2966633" y="70165"/>
                  <a:pt x="2808417" y="45719"/>
                </a:cubicBezTo>
                <a:cubicBezTo>
                  <a:pt x="2650201" y="21273"/>
                  <a:pt x="2327033" y="78516"/>
                  <a:pt x="2136547" y="45719"/>
                </a:cubicBezTo>
                <a:cubicBezTo>
                  <a:pt x="1946061" y="12923"/>
                  <a:pt x="1687010" y="39517"/>
                  <a:pt x="1464677" y="45719"/>
                </a:cubicBezTo>
                <a:cubicBezTo>
                  <a:pt x="1242344" y="51922"/>
                  <a:pt x="1099774" y="42035"/>
                  <a:pt x="833119" y="45719"/>
                </a:cubicBezTo>
                <a:cubicBezTo>
                  <a:pt x="566464" y="49403"/>
                  <a:pt x="409328" y="76148"/>
                  <a:pt x="0" y="45719"/>
                </a:cubicBezTo>
                <a:cubicBezTo>
                  <a:pt x="908" y="29546"/>
                  <a:pt x="-2202" y="1142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0ED0701-4A49-402A-859D-27C5F4AAA0BE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18105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l9b01857_si_002">
            <a:hlinkClick r:id="" action="ppaction://media"/>
            <a:extLst>
              <a:ext uri="{FF2B5EF4-FFF2-40B4-BE49-F238E27FC236}">
                <a16:creationId xmlns:a16="http://schemas.microsoft.com/office/drawing/2014/main" id="{E35DCF1C-C157-4170-8DF9-6B46DE4AC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528" y="1795653"/>
            <a:ext cx="9838944" cy="4919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83B29E-49F7-4CA5-B985-DA7169AB7F6A}"/>
              </a:ext>
            </a:extLst>
          </p:cNvPr>
          <p:cNvSpPr txBox="1"/>
          <p:nvPr/>
        </p:nvSpPr>
        <p:spPr>
          <a:xfrm>
            <a:off x="685418" y="231799"/>
            <a:ext cx="5496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Evolution</a:t>
            </a:r>
            <a:r>
              <a:rPr lang="en-US" sz="3600" b="0" i="0" u="none" strike="noStrike" baseline="0" dirty="0">
                <a:latin typeface="TimesNewRomanPSMT"/>
              </a:rPr>
              <a:t>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of device patterns</a:t>
            </a: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and efficiency histograms</a:t>
            </a:r>
          </a:p>
        </p:txBody>
      </p:sp>
      <p:sp>
        <p:nvSpPr>
          <p:cNvPr id="5" name="sketch line">
            <a:extLst>
              <a:ext uri="{FF2B5EF4-FFF2-40B4-BE49-F238E27FC236}">
                <a16:creationId xmlns:a16="http://schemas.microsoft.com/office/drawing/2014/main" id="{1C68F48A-8034-4ADC-8FC1-29A4EEFF0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572" y="147215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CDE2B-EA8F-41D4-9652-21BDEAE05E22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26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2680CE0-7860-4172-9D64-6CA8CD3A6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77" y="388815"/>
            <a:ext cx="2016973" cy="14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3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1AA6-803E-4103-8D6B-E507C27D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827605"/>
            <a:ext cx="3570675" cy="756173"/>
          </a:xfrm>
        </p:spPr>
        <p:txBody>
          <a:bodyPr anchor="b">
            <a:normAutofit/>
          </a:bodyPr>
          <a:lstStyle/>
          <a:p>
            <a:r>
              <a:rPr lang="en-US" sz="4800" dirty="0"/>
              <a:t>Metasurfaces</a:t>
            </a:r>
            <a:endParaRPr lang="en-US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060" y="158377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80BF13-5D1D-4405-9802-014F25EEC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482523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NimbusRomNo9L-Regu"/>
              </a:rPr>
              <a:t>- Subwavelength-structured artificial media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NimbusRomNo9L-Regu"/>
              </a:rPr>
              <a:t>- Can shape and localize electromagnetic waves in unique ways.</a:t>
            </a:r>
          </a:p>
          <a:p>
            <a:pPr marL="0" indent="0">
              <a:buNone/>
            </a:pPr>
            <a:r>
              <a:rPr lang="en-US" sz="2000" dirty="0">
                <a:latin typeface="NimbusRomNo9L-Regu"/>
              </a:rPr>
              <a:t>- Offer an extensive range of novel electromagnetic phenomena </a:t>
            </a:r>
          </a:p>
          <a:p>
            <a:pPr marL="0" indent="0">
              <a:buNone/>
            </a:pPr>
            <a:r>
              <a:rPr lang="en-US" sz="2000" dirty="0">
                <a:latin typeface="NimbusRomNo9L-Regu"/>
              </a:rPr>
              <a:t>- Which do not occur in natural materials, </a:t>
            </a:r>
          </a:p>
          <a:p>
            <a:pPr marL="0" indent="0">
              <a:buNone/>
            </a:pPr>
            <a:r>
              <a:rPr lang="en-US" sz="2000" dirty="0">
                <a:latin typeface="NimbusRomNo9L-Regu"/>
              </a:rPr>
              <a:t>- But whose existence is not restricted by the conventional materials properties.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NimbusRomNo9L-Regu"/>
            </a:endParaRPr>
          </a:p>
        </p:txBody>
      </p:sp>
      <p:pic>
        <p:nvPicPr>
          <p:cNvPr id="6" name="Picture 5" descr="A picture containing pencil, writing implement, stationary&#10;&#10;Description automatically generated">
            <a:extLst>
              <a:ext uri="{FF2B5EF4-FFF2-40B4-BE49-F238E27FC236}">
                <a16:creationId xmlns:a16="http://schemas.microsoft.com/office/drawing/2014/main" id="{C943FFA1-E960-4730-BFB1-46C6C6246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26" y="2069519"/>
            <a:ext cx="5484368" cy="41132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414619-4B15-437A-BB80-E9EE87CDF258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A04E3-B720-4BF0-BAD1-9E1A0FD25BE4}"/>
              </a:ext>
            </a:extLst>
          </p:cNvPr>
          <p:cNvSpPr txBox="1"/>
          <p:nvPr/>
        </p:nvSpPr>
        <p:spPr>
          <a:xfrm>
            <a:off x="6450413" y="6243398"/>
            <a:ext cx="4927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https://planopsim.com/fabrication/an-overview-of-metasurface-fabrication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597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0D3E1-1359-44D2-9260-91F8253A9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500" y="2098680"/>
            <a:ext cx="4567517" cy="298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1AB4DE-CAF4-45EC-ACDC-D0839703172B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D8FF3-2AEA-42B5-90F5-276A6811D562}"/>
              </a:ext>
            </a:extLst>
          </p:cNvPr>
          <p:cNvSpPr txBox="1"/>
          <p:nvPr/>
        </p:nvSpPr>
        <p:spPr>
          <a:xfrm>
            <a:off x="419099" y="686253"/>
            <a:ext cx="7600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Different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structures of metasurfaces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4D467B79-C6A3-4D91-AB48-0086F93A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148581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A0C933-52C4-4007-92BC-8B2A9BEA705A}"/>
              </a:ext>
            </a:extLst>
          </p:cNvPr>
          <p:cNvSpPr txBox="1"/>
          <p:nvPr/>
        </p:nvSpPr>
        <p:spPr>
          <a:xfrm>
            <a:off x="5573897" y="5067705"/>
            <a:ext cx="679282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https://www.advancedsciencenews.com/metasurface-enabled-wide%E2%80%90angle-fourier-lens-video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9D131-697E-BE54-021D-184E61A98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28" y="2098680"/>
            <a:ext cx="4347228" cy="3006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10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61AA6-803E-4103-8D6B-E507C27D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69286"/>
            <a:ext cx="3202438" cy="725647"/>
          </a:xfrm>
        </p:spPr>
        <p:txBody>
          <a:bodyPr anchor="b">
            <a:noAutofit/>
          </a:bodyPr>
          <a:lstStyle/>
          <a:p>
            <a:r>
              <a:rPr lang="en-US" sz="4800" dirty="0"/>
              <a:t>Background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1445741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80BF13-5D1D-4405-9802-014F25EEC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32" y="2389341"/>
            <a:ext cx="4389114" cy="3699373"/>
          </a:xfrm>
        </p:spPr>
        <p:txBody>
          <a:bodyPr>
            <a:normAutofit/>
          </a:bodyPr>
          <a:lstStyle/>
          <a:p>
            <a:pPr marL="0" marR="0" indent="0">
              <a:lnSpc>
                <a:spcPct val="16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was first theorized in 1999 by John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Pendry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“We show that microstructures built from nonmagnetic conducting sheets exhibit an effective magnetic permeability, which can be tuned to values not accessible in naturally occurring materials”.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NimbusRomNo9L-Regu"/>
            </a:endParaRPr>
          </a:p>
        </p:txBody>
      </p:sp>
      <p:pic>
        <p:nvPicPr>
          <p:cNvPr id="5" name="Picture 4" descr="A person standing in front of a bookshelf&#10;&#10;Description automatically generated">
            <a:extLst>
              <a:ext uri="{FF2B5EF4-FFF2-40B4-BE49-F238E27FC236}">
                <a16:creationId xmlns:a16="http://schemas.microsoft.com/office/drawing/2014/main" id="{0733D219-B2CE-404B-9170-A4F85BB59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r="-1" b="26975"/>
          <a:stretch/>
        </p:blipFill>
        <p:spPr>
          <a:xfrm>
            <a:off x="5310177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93C5A-03B9-4053-B36C-0891A4E2D74D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3468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hrinking microscope lenses">
            <a:hlinkClick r:id="" action="ppaction://media"/>
            <a:extLst>
              <a:ext uri="{FF2B5EF4-FFF2-40B4-BE49-F238E27FC236}">
                <a16:creationId xmlns:a16="http://schemas.microsoft.com/office/drawing/2014/main" id="{EFD49EDB-317E-47A4-A496-10BB308F22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5143" y="428366"/>
            <a:ext cx="10621714" cy="6001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31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EBAD06-A647-4990-BFDD-37DE0B0C27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" b="755"/>
          <a:stretch/>
        </p:blipFill>
        <p:spPr>
          <a:xfrm>
            <a:off x="4699937" y="1463917"/>
            <a:ext cx="7139857" cy="479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B33FB-72CC-450A-979B-0C520D018EFB}"/>
              </a:ext>
            </a:extLst>
          </p:cNvPr>
          <p:cNvSpPr txBox="1"/>
          <p:nvPr/>
        </p:nvSpPr>
        <p:spPr>
          <a:xfrm>
            <a:off x="6342438" y="6351282"/>
            <a:ext cx="3854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Nano-optic endoscopes with metalenses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01DA5-E966-4FCD-A51F-23CD6FAF38CD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96107-77B4-4324-B64D-D9DC445CF8AB}"/>
              </a:ext>
            </a:extLst>
          </p:cNvPr>
          <p:cNvSpPr txBox="1"/>
          <p:nvPr/>
        </p:nvSpPr>
        <p:spPr>
          <a:xfrm rot="5400000">
            <a:off x="10299190" y="3723318"/>
            <a:ext cx="35173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https://www.nature.com/articles/s41566-018-0224-2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017CA4-589D-4A83-A8A3-7626147354F2}"/>
              </a:ext>
            </a:extLst>
          </p:cNvPr>
          <p:cNvSpPr txBox="1"/>
          <p:nvPr/>
        </p:nvSpPr>
        <p:spPr>
          <a:xfrm>
            <a:off x="352206" y="703481"/>
            <a:ext cx="38221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Metasurfaces and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 flat optics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F81F70AA-EED9-498C-8ECE-1ADC3339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964" y="2034540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1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63DC0B-B220-4957-8DC4-70CFD0321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3"/>
          <a:stretch/>
        </p:blipFill>
        <p:spPr>
          <a:xfrm>
            <a:off x="4696371" y="1438274"/>
            <a:ext cx="7138909" cy="4830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E1CEB-C92D-46E9-BE5A-3FB6359E51C1}"/>
              </a:ext>
            </a:extLst>
          </p:cNvPr>
          <p:cNvSpPr txBox="1"/>
          <p:nvPr/>
        </p:nvSpPr>
        <p:spPr>
          <a:xfrm>
            <a:off x="11772900" y="6488668"/>
            <a:ext cx="419100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D30F3-C155-46AF-BA63-ED19EFAFA7C4}"/>
              </a:ext>
            </a:extLst>
          </p:cNvPr>
          <p:cNvSpPr txBox="1"/>
          <p:nvPr/>
        </p:nvSpPr>
        <p:spPr>
          <a:xfrm>
            <a:off x="5010423" y="6334780"/>
            <a:ext cx="65108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Smart metasurface with self-adaptively reprogrammable functions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06970-C97E-461E-8150-15612D9EE623}"/>
              </a:ext>
            </a:extLst>
          </p:cNvPr>
          <p:cNvSpPr txBox="1"/>
          <p:nvPr/>
        </p:nvSpPr>
        <p:spPr>
          <a:xfrm rot="5400000">
            <a:off x="10267252" y="3637034"/>
            <a:ext cx="35389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https://www.nature.com/articles/s41377-019-0205-3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B7960-0A58-403D-9FA9-ACEAD2F5E363}"/>
              </a:ext>
            </a:extLst>
          </p:cNvPr>
          <p:cNvSpPr txBox="1"/>
          <p:nvPr/>
        </p:nvSpPr>
        <p:spPr>
          <a:xfrm>
            <a:off x="182880" y="701660"/>
            <a:ext cx="39989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Metasurface and Smart Antennas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E24658C1-9E86-4619-85D5-988379A9E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820" y="2006049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84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3593</TotalTime>
  <Words>1062</Words>
  <Application>Microsoft Office PowerPoint</Application>
  <PresentationFormat>Widescreen</PresentationFormat>
  <Paragraphs>204</Paragraphs>
  <Slides>33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AdvOT2e364b11</vt:lpstr>
      <vt:lpstr>AdvOT2e364b11+fb</vt:lpstr>
      <vt:lpstr>AdvOT8608a8d1+22</vt:lpstr>
      <vt:lpstr>Arial</vt:lpstr>
      <vt:lpstr>Calibri</vt:lpstr>
      <vt:lpstr>Calibri Light</vt:lpstr>
      <vt:lpstr>NimbusRomNo9L-Regu</vt:lpstr>
      <vt:lpstr>NimbusSanL-ReguItal</vt:lpstr>
      <vt:lpstr>TimesNewRomanPSMT</vt:lpstr>
      <vt:lpstr>Office Theme</vt:lpstr>
      <vt:lpstr>Optimized design of metasurfaces using Deep Learning methods</vt:lpstr>
      <vt:lpstr>Contents</vt:lpstr>
      <vt:lpstr>Metasurfaces</vt:lpstr>
      <vt:lpstr>Metasurfaces</vt:lpstr>
      <vt:lpstr>PowerPoint Presentation</vt:lpstr>
      <vt:lpstr>Background</vt:lpstr>
      <vt:lpstr>PowerPoint Presentation</vt:lpstr>
      <vt:lpstr>PowerPoint Presentation</vt:lpstr>
      <vt:lpstr>PowerPoint Presentation</vt:lpstr>
      <vt:lpstr>Disadvantages</vt:lpstr>
      <vt:lpstr>Optimization Methods</vt:lpstr>
      <vt:lpstr>Topology Optimization (TO)</vt:lpstr>
      <vt:lpstr>Inverse designs by Deep Learning</vt:lpstr>
      <vt:lpstr>PowerPoint Presentation</vt:lpstr>
      <vt:lpstr>Inverse designs by Deep Learning</vt:lpstr>
      <vt:lpstr>Inverse designs by Deep Learning</vt:lpstr>
      <vt:lpstr>PowerPoint Presentation</vt:lpstr>
      <vt:lpstr>PowerPoint Presentation</vt:lpstr>
      <vt:lpstr>Case of study </vt:lpstr>
      <vt:lpstr>Optimization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of the method</vt:lpstr>
      <vt:lpstr>Parameters</vt:lpstr>
      <vt:lpstr>Deflection efficiency histograms for each pair of (λ,θ)</vt:lpstr>
      <vt:lpstr>PowerPoint Presentation</vt:lpstr>
      <vt:lpstr>A comparison between  the results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Optimization of Metasurfaces using Deep Learning methods</dc:title>
  <dc:creator>amin s</dc:creator>
  <cp:lastModifiedBy>amin s</cp:lastModifiedBy>
  <cp:revision>178</cp:revision>
  <dcterms:created xsi:type="dcterms:W3CDTF">2022-02-09T04:55:31Z</dcterms:created>
  <dcterms:modified xsi:type="dcterms:W3CDTF">2022-05-19T13:39:59Z</dcterms:modified>
</cp:coreProperties>
</file>